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6"/>
  </p:notesMasterIdLst>
  <p:sldIdLst>
    <p:sldId id="256" r:id="rId2"/>
    <p:sldId id="257" r:id="rId3"/>
    <p:sldId id="266" r:id="rId4"/>
    <p:sldId id="267" r:id="rId5"/>
    <p:sldId id="268" r:id="rId6"/>
    <p:sldId id="269" r:id="rId7"/>
    <p:sldId id="274" r:id="rId8"/>
    <p:sldId id="326" r:id="rId9"/>
    <p:sldId id="328" r:id="rId10"/>
    <p:sldId id="275" r:id="rId11"/>
    <p:sldId id="276" r:id="rId12"/>
    <p:sldId id="277" r:id="rId13"/>
    <p:sldId id="278" r:id="rId14"/>
    <p:sldId id="330" r:id="rId15"/>
    <p:sldId id="329" r:id="rId16"/>
    <p:sldId id="279" r:id="rId17"/>
    <p:sldId id="331" r:id="rId18"/>
    <p:sldId id="332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333" r:id="rId35"/>
    <p:sldId id="295" r:id="rId36"/>
    <p:sldId id="334" r:id="rId37"/>
    <p:sldId id="296" r:id="rId38"/>
    <p:sldId id="336" r:id="rId39"/>
    <p:sldId id="338" r:id="rId40"/>
    <p:sldId id="340" r:id="rId41"/>
    <p:sldId id="300" r:id="rId42"/>
    <p:sldId id="341" r:id="rId43"/>
    <p:sldId id="343" r:id="rId44"/>
    <p:sldId id="344" r:id="rId45"/>
    <p:sldId id="297" r:id="rId46"/>
    <p:sldId id="345" r:id="rId47"/>
    <p:sldId id="298" r:id="rId48"/>
    <p:sldId id="346" r:id="rId49"/>
    <p:sldId id="299" r:id="rId50"/>
    <p:sldId id="301" r:id="rId51"/>
    <p:sldId id="347" r:id="rId52"/>
    <p:sldId id="35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48" r:id="rId64"/>
    <p:sldId id="312" r:id="rId65"/>
    <p:sldId id="313" r:id="rId66"/>
    <p:sldId id="314" r:id="rId67"/>
    <p:sldId id="350" r:id="rId68"/>
    <p:sldId id="349" r:id="rId69"/>
    <p:sldId id="315" r:id="rId70"/>
    <p:sldId id="316" r:id="rId71"/>
    <p:sldId id="352" r:id="rId72"/>
    <p:sldId id="317" r:id="rId73"/>
    <p:sldId id="318" r:id="rId74"/>
    <p:sldId id="353" r:id="rId75"/>
    <p:sldId id="319" r:id="rId76"/>
    <p:sldId id="354" r:id="rId77"/>
    <p:sldId id="320" r:id="rId78"/>
    <p:sldId id="355" r:id="rId79"/>
    <p:sldId id="356" r:id="rId80"/>
    <p:sldId id="321" r:id="rId81"/>
    <p:sldId id="357" r:id="rId82"/>
    <p:sldId id="322" r:id="rId83"/>
    <p:sldId id="359" r:id="rId84"/>
    <p:sldId id="323" r:id="rId85"/>
    <p:sldId id="360" r:id="rId86"/>
    <p:sldId id="261" r:id="rId87"/>
    <p:sldId id="262" r:id="rId88"/>
    <p:sldId id="263" r:id="rId89"/>
    <p:sldId id="264" r:id="rId90"/>
    <p:sldId id="259" r:id="rId91"/>
    <p:sldId id="260" r:id="rId92"/>
    <p:sldId id="324" r:id="rId93"/>
    <p:sldId id="361" r:id="rId94"/>
    <p:sldId id="325" r:id="rId95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14" autoAdjust="0"/>
    <p:restoredTop sz="94660"/>
  </p:normalViewPr>
  <p:slideViewPr>
    <p:cSldViewPr>
      <p:cViewPr>
        <p:scale>
          <a:sx n="66" d="100"/>
          <a:sy n="66" d="100"/>
        </p:scale>
        <p:origin x="2045" y="45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BB48B2-D253-47C7-8002-6B8269DE76DE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E9693C-965B-4FA6-829F-8F7B67974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97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576" y="36575"/>
            <a:ext cx="9070848" cy="6784848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256031" y="237743"/>
            <a:ext cx="8623300" cy="6364605"/>
          </a:xfrm>
          <a:custGeom>
            <a:avLst/>
            <a:gdLst/>
            <a:ahLst/>
            <a:cxnLst/>
            <a:rect l="l" t="t" r="r" b="b"/>
            <a:pathLst>
              <a:path w="8623300" h="6364605">
                <a:moveTo>
                  <a:pt x="0" y="0"/>
                </a:moveTo>
                <a:lnTo>
                  <a:pt x="8622792" y="0"/>
                </a:lnTo>
                <a:lnTo>
                  <a:pt x="8622792" y="6364224"/>
                </a:lnTo>
                <a:lnTo>
                  <a:pt x="0" y="636422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7C6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256031" y="6379338"/>
            <a:ext cx="8623300" cy="1905"/>
          </a:xfrm>
          <a:custGeom>
            <a:avLst/>
            <a:gdLst/>
            <a:ahLst/>
            <a:cxnLst/>
            <a:rect l="l" t="t" r="r" b="b"/>
            <a:pathLst>
              <a:path w="8623300" h="1904">
                <a:moveTo>
                  <a:pt x="0" y="0"/>
                </a:moveTo>
                <a:lnTo>
                  <a:pt x="8622792" y="1588"/>
                </a:lnTo>
              </a:path>
            </a:pathLst>
          </a:custGeom>
          <a:ln w="12700">
            <a:solidFill>
              <a:srgbClr val="C7C6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256031" y="1602705"/>
            <a:ext cx="8623300" cy="64135"/>
          </a:xfrm>
          <a:custGeom>
            <a:avLst/>
            <a:gdLst/>
            <a:ahLst/>
            <a:cxnLst/>
            <a:rect l="l" t="t" r="r" b="b"/>
            <a:pathLst>
              <a:path w="8623300" h="64135">
                <a:moveTo>
                  <a:pt x="8622792" y="0"/>
                </a:moveTo>
                <a:lnTo>
                  <a:pt x="0" y="0"/>
                </a:lnTo>
                <a:lnTo>
                  <a:pt x="0" y="64008"/>
                </a:lnTo>
                <a:lnTo>
                  <a:pt x="8622792" y="64008"/>
                </a:lnTo>
                <a:lnTo>
                  <a:pt x="8622792" y="0"/>
                </a:lnTo>
                <a:close/>
              </a:path>
            </a:pathLst>
          </a:custGeom>
          <a:solidFill>
            <a:srgbClr val="CBD2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256031" y="1602705"/>
            <a:ext cx="8623300" cy="64135"/>
          </a:xfrm>
          <a:custGeom>
            <a:avLst/>
            <a:gdLst/>
            <a:ahLst/>
            <a:cxnLst/>
            <a:rect l="l" t="t" r="r" b="b"/>
            <a:pathLst>
              <a:path w="8623300" h="64135">
                <a:moveTo>
                  <a:pt x="0" y="0"/>
                </a:moveTo>
                <a:lnTo>
                  <a:pt x="8622792" y="0"/>
                </a:lnTo>
                <a:lnTo>
                  <a:pt x="8622792" y="64008"/>
                </a:lnTo>
                <a:lnTo>
                  <a:pt x="0" y="64008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C7C6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0D0D0D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0D0D0D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576" y="36575"/>
            <a:ext cx="9070848" cy="6784848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256031" y="237743"/>
            <a:ext cx="8623300" cy="6364605"/>
          </a:xfrm>
          <a:custGeom>
            <a:avLst/>
            <a:gdLst/>
            <a:ahLst/>
            <a:cxnLst/>
            <a:rect l="l" t="t" r="r" b="b"/>
            <a:pathLst>
              <a:path w="8623300" h="6364605">
                <a:moveTo>
                  <a:pt x="0" y="0"/>
                </a:moveTo>
                <a:lnTo>
                  <a:pt x="8622792" y="0"/>
                </a:lnTo>
                <a:lnTo>
                  <a:pt x="8622792" y="6364224"/>
                </a:lnTo>
                <a:lnTo>
                  <a:pt x="0" y="636422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7C6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256031" y="6379338"/>
            <a:ext cx="8623300" cy="1905"/>
          </a:xfrm>
          <a:custGeom>
            <a:avLst/>
            <a:gdLst/>
            <a:ahLst/>
            <a:cxnLst/>
            <a:rect l="l" t="t" r="r" b="b"/>
            <a:pathLst>
              <a:path w="8623300" h="1904">
                <a:moveTo>
                  <a:pt x="0" y="0"/>
                </a:moveTo>
                <a:lnTo>
                  <a:pt x="8622792" y="1588"/>
                </a:lnTo>
              </a:path>
            </a:pathLst>
          </a:custGeom>
          <a:ln w="12700">
            <a:solidFill>
              <a:srgbClr val="C7C6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256031" y="1602705"/>
            <a:ext cx="8623300" cy="64135"/>
          </a:xfrm>
          <a:custGeom>
            <a:avLst/>
            <a:gdLst/>
            <a:ahLst/>
            <a:cxnLst/>
            <a:rect l="l" t="t" r="r" b="b"/>
            <a:pathLst>
              <a:path w="8623300" h="64135">
                <a:moveTo>
                  <a:pt x="8622792" y="0"/>
                </a:moveTo>
                <a:lnTo>
                  <a:pt x="0" y="0"/>
                </a:lnTo>
                <a:lnTo>
                  <a:pt x="0" y="64008"/>
                </a:lnTo>
                <a:lnTo>
                  <a:pt x="8622792" y="64008"/>
                </a:lnTo>
                <a:lnTo>
                  <a:pt x="8622792" y="0"/>
                </a:lnTo>
                <a:close/>
              </a:path>
            </a:pathLst>
          </a:custGeom>
          <a:solidFill>
            <a:srgbClr val="CBD2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256031" y="1602705"/>
            <a:ext cx="8623300" cy="64135"/>
          </a:xfrm>
          <a:custGeom>
            <a:avLst/>
            <a:gdLst/>
            <a:ahLst/>
            <a:cxnLst/>
            <a:rect l="l" t="t" r="r" b="b"/>
            <a:pathLst>
              <a:path w="8623300" h="64135">
                <a:moveTo>
                  <a:pt x="0" y="0"/>
                </a:moveTo>
                <a:lnTo>
                  <a:pt x="8622792" y="0"/>
                </a:lnTo>
                <a:lnTo>
                  <a:pt x="8622792" y="64008"/>
                </a:lnTo>
                <a:lnTo>
                  <a:pt x="0" y="64008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C7C6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0D0D0D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78851" y="2010664"/>
            <a:ext cx="3352165" cy="3972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576" y="36575"/>
            <a:ext cx="9070848" cy="6784848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256031" y="237743"/>
            <a:ext cx="8623300" cy="6364605"/>
          </a:xfrm>
          <a:custGeom>
            <a:avLst/>
            <a:gdLst/>
            <a:ahLst/>
            <a:cxnLst/>
            <a:rect l="l" t="t" r="r" b="b"/>
            <a:pathLst>
              <a:path w="8623300" h="6364605">
                <a:moveTo>
                  <a:pt x="0" y="0"/>
                </a:moveTo>
                <a:lnTo>
                  <a:pt x="8622792" y="0"/>
                </a:lnTo>
                <a:lnTo>
                  <a:pt x="8622792" y="6364224"/>
                </a:lnTo>
                <a:lnTo>
                  <a:pt x="0" y="636422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7C6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256031" y="6379338"/>
            <a:ext cx="8623300" cy="1905"/>
          </a:xfrm>
          <a:custGeom>
            <a:avLst/>
            <a:gdLst/>
            <a:ahLst/>
            <a:cxnLst/>
            <a:rect l="l" t="t" r="r" b="b"/>
            <a:pathLst>
              <a:path w="8623300" h="1904">
                <a:moveTo>
                  <a:pt x="0" y="0"/>
                </a:moveTo>
                <a:lnTo>
                  <a:pt x="8622792" y="1588"/>
                </a:lnTo>
              </a:path>
            </a:pathLst>
          </a:custGeom>
          <a:ln w="12700">
            <a:solidFill>
              <a:srgbClr val="C7C6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0D0D0D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6576" y="36575"/>
            <a:ext cx="9070848" cy="678484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84048" y="1987397"/>
            <a:ext cx="2775902" cy="14992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rgbClr val="0D0D0D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74276" y="2041652"/>
            <a:ext cx="8065770" cy="18992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0D0D0D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nl.ijs.si/ME/Vault/V4/msd/html/msd.N-ru.html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bsnlp.cs.helsinki.fi/shared_task.html" TargetMode="External"/><Relationship Id="rId2" Type="http://schemas.openxmlformats.org/officeDocument/2006/relationships/hyperlink" Target="http://opencorpora.org/" TargetMode="Externa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aot.ru/" TargetMode="Externa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array.htm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jp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1375" y="277367"/>
            <a:ext cx="8461375" cy="6303645"/>
            <a:chOff x="341375" y="277367"/>
            <a:chExt cx="8461375" cy="63036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375" y="277367"/>
              <a:ext cx="8461248" cy="630326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62842" y="475488"/>
              <a:ext cx="7983220" cy="5888990"/>
            </a:xfrm>
            <a:custGeom>
              <a:avLst/>
              <a:gdLst/>
              <a:ahLst/>
              <a:cxnLst/>
              <a:rect l="l" t="t" r="r" b="b"/>
              <a:pathLst>
                <a:path w="7983220" h="5888990">
                  <a:moveTo>
                    <a:pt x="0" y="0"/>
                  </a:moveTo>
                  <a:lnTo>
                    <a:pt x="7982712" y="0"/>
                  </a:lnTo>
                  <a:lnTo>
                    <a:pt x="7982712" y="5888736"/>
                  </a:lnTo>
                  <a:lnTo>
                    <a:pt x="0" y="588873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C7C6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2842" y="6133646"/>
              <a:ext cx="7983220" cy="1905"/>
            </a:xfrm>
            <a:custGeom>
              <a:avLst/>
              <a:gdLst/>
              <a:ahLst/>
              <a:cxnLst/>
              <a:rect l="l" t="t" r="r" b="b"/>
              <a:pathLst>
                <a:path w="7983220" h="1904">
                  <a:moveTo>
                    <a:pt x="0" y="0"/>
                  </a:moveTo>
                  <a:lnTo>
                    <a:pt x="7982712" y="1472"/>
                  </a:lnTo>
                </a:path>
              </a:pathLst>
            </a:custGeom>
            <a:ln w="12700">
              <a:solidFill>
                <a:srgbClr val="C7C6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62842" y="457200"/>
              <a:ext cx="7983220" cy="2578735"/>
            </a:xfrm>
            <a:custGeom>
              <a:avLst/>
              <a:gdLst/>
              <a:ahLst/>
              <a:cxnLst/>
              <a:rect l="l" t="t" r="r" b="b"/>
              <a:pathLst>
                <a:path w="7983220" h="2578735">
                  <a:moveTo>
                    <a:pt x="7982711" y="0"/>
                  </a:moveTo>
                  <a:lnTo>
                    <a:pt x="0" y="0"/>
                  </a:lnTo>
                  <a:lnTo>
                    <a:pt x="0" y="2578608"/>
                  </a:lnTo>
                  <a:lnTo>
                    <a:pt x="7982711" y="2578608"/>
                  </a:lnTo>
                  <a:lnTo>
                    <a:pt x="7982711" y="0"/>
                  </a:lnTo>
                  <a:close/>
                </a:path>
              </a:pathLst>
            </a:custGeom>
            <a:solidFill>
              <a:srgbClr val="CBD2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62842" y="457200"/>
              <a:ext cx="7983220" cy="2578735"/>
            </a:xfrm>
            <a:custGeom>
              <a:avLst/>
              <a:gdLst/>
              <a:ahLst/>
              <a:cxnLst/>
              <a:rect l="l" t="t" r="r" b="b"/>
              <a:pathLst>
                <a:path w="7983220" h="2578735">
                  <a:moveTo>
                    <a:pt x="0" y="0"/>
                  </a:moveTo>
                  <a:lnTo>
                    <a:pt x="7982712" y="0"/>
                  </a:lnTo>
                  <a:lnTo>
                    <a:pt x="7982712" y="2578608"/>
                  </a:lnTo>
                  <a:lnTo>
                    <a:pt x="0" y="257860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C7C6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27893" y="1425447"/>
            <a:ext cx="7289165" cy="1522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1257935">
              <a:lnSpc>
                <a:spcPct val="100400"/>
              </a:lnSpc>
              <a:spcBef>
                <a:spcPts val="75"/>
              </a:spcBef>
            </a:pPr>
            <a:r>
              <a:rPr sz="4900" spc="-5" dirty="0"/>
              <a:t>Автоматический </a:t>
            </a:r>
            <a:r>
              <a:rPr sz="4900" dirty="0"/>
              <a:t> </a:t>
            </a:r>
            <a:r>
              <a:rPr sz="4900" spc="-5" dirty="0"/>
              <a:t>морфологический</a:t>
            </a:r>
            <a:r>
              <a:rPr sz="4900" spc="-65" dirty="0"/>
              <a:t> </a:t>
            </a:r>
            <a:r>
              <a:rPr sz="4900" spc="-5" dirty="0"/>
              <a:t>анализ</a:t>
            </a:r>
            <a:endParaRPr sz="4900" dirty="0"/>
          </a:p>
        </p:txBody>
      </p:sp>
      <p:sp>
        <p:nvSpPr>
          <p:cNvPr id="9" name="object 9"/>
          <p:cNvSpPr txBox="1"/>
          <p:nvPr/>
        </p:nvSpPr>
        <p:spPr>
          <a:xfrm>
            <a:off x="2076245" y="3160267"/>
            <a:ext cx="4991735" cy="11336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D0D0D"/>
                </a:solidFill>
                <a:latin typeface="Cambria"/>
                <a:cs typeface="Cambria"/>
              </a:rPr>
              <a:t>Еникеева</a:t>
            </a:r>
            <a:r>
              <a:rPr sz="2400" spc="-20" dirty="0">
                <a:solidFill>
                  <a:srgbClr val="0D0D0D"/>
                </a:solidFill>
                <a:latin typeface="Cambria"/>
                <a:cs typeface="Cambria"/>
              </a:rPr>
              <a:t> </a:t>
            </a:r>
            <a:r>
              <a:rPr sz="2400" spc="-5" dirty="0" err="1">
                <a:solidFill>
                  <a:srgbClr val="0D0D0D"/>
                </a:solidFill>
                <a:latin typeface="Cambria"/>
                <a:cs typeface="Cambria"/>
              </a:rPr>
              <a:t>Екатерина</a:t>
            </a:r>
            <a:r>
              <a:rPr sz="2400" spc="-20" dirty="0">
                <a:solidFill>
                  <a:srgbClr val="0D0D0D"/>
                </a:solidFill>
                <a:latin typeface="Cambria"/>
                <a:cs typeface="Cambria"/>
              </a:rPr>
              <a:t> </a:t>
            </a:r>
            <a:r>
              <a:rPr sz="2400" spc="-5" dirty="0" err="1">
                <a:solidFill>
                  <a:srgbClr val="0D0D0D"/>
                </a:solidFill>
                <a:latin typeface="Cambria"/>
                <a:cs typeface="Cambria"/>
              </a:rPr>
              <a:t>Владимировна</a:t>
            </a:r>
            <a:r>
              <a:rPr lang="en-US" sz="2400" spc="-5" dirty="0">
                <a:solidFill>
                  <a:srgbClr val="0D0D0D"/>
                </a:solidFill>
                <a:latin typeface="Cambria"/>
                <a:cs typeface="Cambria"/>
              </a:rPr>
              <a:t> x </a:t>
            </a:r>
            <a:endParaRPr lang="ru-RU" sz="2400" spc="-5" dirty="0">
              <a:solidFill>
                <a:srgbClr val="0D0D0D"/>
              </a:solidFill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400" spc="-5" dirty="0">
                <a:solidFill>
                  <a:srgbClr val="0D0D0D"/>
                </a:solidFill>
                <a:latin typeface="Cambria"/>
                <a:cs typeface="Cambria"/>
              </a:rPr>
              <a:t>Александр Викторович Орлов</a:t>
            </a:r>
            <a:endParaRPr sz="2400" dirty="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50340" y="4991100"/>
            <a:ext cx="679830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3840"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D0D0D"/>
                </a:solidFill>
                <a:latin typeface="Cambria"/>
                <a:cs typeface="Cambria"/>
              </a:rPr>
              <a:t>25</a:t>
            </a:r>
            <a:r>
              <a:rPr sz="2000" spc="-20" dirty="0">
                <a:solidFill>
                  <a:srgbClr val="0D0D0D"/>
                </a:solidFill>
                <a:latin typeface="Cambria"/>
                <a:cs typeface="Cambria"/>
              </a:rPr>
              <a:t> </a:t>
            </a:r>
            <a:r>
              <a:rPr sz="2000" spc="-10" dirty="0">
                <a:solidFill>
                  <a:srgbClr val="0D0D0D"/>
                </a:solidFill>
                <a:latin typeface="Cambria"/>
                <a:cs typeface="Cambria"/>
              </a:rPr>
              <a:t>сентября</a:t>
            </a:r>
            <a:r>
              <a:rPr sz="2000" spc="-25" dirty="0">
                <a:solidFill>
                  <a:srgbClr val="0D0D0D"/>
                </a:solidFill>
                <a:latin typeface="Cambria"/>
                <a:cs typeface="Cambria"/>
              </a:rPr>
              <a:t> </a:t>
            </a:r>
            <a:r>
              <a:rPr sz="2000" spc="5" dirty="0">
                <a:solidFill>
                  <a:srgbClr val="0D0D0D"/>
                </a:solidFill>
                <a:latin typeface="Cambria"/>
                <a:cs typeface="Cambria"/>
              </a:rPr>
              <a:t>2022</a:t>
            </a:r>
            <a:endParaRPr sz="20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</a:pPr>
            <a:r>
              <a:rPr sz="2000" spc="-5" dirty="0">
                <a:solidFill>
                  <a:srgbClr val="7F7F7F"/>
                </a:solidFill>
                <a:latin typeface="Cambria"/>
                <a:cs typeface="Cambria"/>
              </a:rPr>
              <a:t>Автоматическая</a:t>
            </a:r>
            <a:r>
              <a:rPr sz="200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7F7F7F"/>
                </a:solidFill>
                <a:latin typeface="Cambria"/>
                <a:cs typeface="Cambria"/>
              </a:rPr>
              <a:t>обработка</a:t>
            </a:r>
            <a:r>
              <a:rPr sz="200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7F7F7F"/>
                </a:solidFill>
                <a:latin typeface="Cambria"/>
                <a:cs typeface="Cambria"/>
              </a:rPr>
              <a:t>естественного</a:t>
            </a:r>
            <a:r>
              <a:rPr sz="2000" spc="5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7F7F7F"/>
                </a:solidFill>
                <a:latin typeface="Cambria"/>
                <a:cs typeface="Cambria"/>
              </a:rPr>
              <a:t>языка,</a:t>
            </a:r>
            <a:r>
              <a:rPr sz="200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2000" spc="-10" dirty="0">
                <a:solidFill>
                  <a:srgbClr val="7F7F7F"/>
                </a:solidFill>
                <a:latin typeface="Cambria"/>
                <a:cs typeface="Cambria"/>
              </a:rPr>
              <a:t>лекция</a:t>
            </a:r>
            <a:r>
              <a:rPr sz="2000" spc="25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7F7F7F"/>
                </a:solidFill>
                <a:latin typeface="Cambria"/>
                <a:cs typeface="Cambria"/>
              </a:rPr>
              <a:t>4</a:t>
            </a:r>
            <a:endParaRPr sz="2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spc="-2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Модель</a:t>
                      </a:r>
                      <a:r>
                        <a:rPr sz="4800" spc="-3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8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морфологии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  <a:p>
                      <a:pPr marL="1078230" marR="763270" indent="-342900">
                        <a:lnSpc>
                          <a:spcPct val="100800"/>
                        </a:lnSpc>
                        <a:spcBef>
                          <a:spcPts val="5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  <a:tab pos="1078865" algn="l"/>
                        </a:tabLst>
                      </a:pPr>
                      <a:r>
                        <a:rPr sz="2400" spc="-8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Где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традиционно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описывается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морфологическое </a:t>
                      </a:r>
                      <a:r>
                        <a:rPr sz="2400" spc="-509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устройство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языка?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1078230" indent="-343535">
                        <a:lnSpc>
                          <a:spcPct val="100000"/>
                        </a:lnSpc>
                        <a:spcBef>
                          <a:spcPts val="2014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  <a:tab pos="1078865" algn="l"/>
                        </a:tabLst>
                      </a:pP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Как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можно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описать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морфологию</a:t>
                      </a:r>
                      <a:r>
                        <a:rPr sz="2400" spc="-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ЕЯ?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1078230" marR="1090295" indent="-342900">
                        <a:lnSpc>
                          <a:spcPct val="100800"/>
                        </a:lnSpc>
                        <a:spcBef>
                          <a:spcPts val="1989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  <a:tab pos="1078865" algn="l"/>
                        </a:tabLst>
                      </a:pP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Какие процессы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относятся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к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морфологии?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Как </a:t>
                      </a:r>
                      <a:r>
                        <a:rPr sz="2400" spc="-5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их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смоделировать?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(сымитировать?)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19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640"/>
                        </a:spcBef>
                      </a:pPr>
                      <a:r>
                        <a:rPr sz="4800" spc="-4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Tokenization</a:t>
                      </a:r>
                      <a:r>
                        <a:rPr sz="4800" spc="-3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issues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33528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635000" indent="-343535">
                        <a:lnSpc>
                          <a:spcPct val="100000"/>
                        </a:lnSpc>
                        <a:spcBef>
                          <a:spcPts val="1785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635000" algn="l"/>
                          <a:tab pos="635635" algn="l"/>
                        </a:tabLst>
                      </a:pPr>
                      <a:r>
                        <a:rPr sz="2400" b="1" spc="-2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Токенизация</a:t>
                      </a:r>
                      <a:r>
                        <a:rPr sz="2400" b="1" spc="-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–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идентификация словоформ</a:t>
                      </a:r>
                      <a:r>
                        <a:rPr sz="2400" spc="-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в</a:t>
                      </a:r>
                      <a:r>
                        <a:rPr sz="2400" spc="-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тексте.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635000" indent="-343535">
                        <a:lnSpc>
                          <a:spcPct val="100000"/>
                        </a:lnSpc>
                        <a:spcBef>
                          <a:spcPts val="1730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635000" algn="l"/>
                          <a:tab pos="635635" algn="l"/>
                        </a:tabLst>
                      </a:pPr>
                      <a:r>
                        <a:rPr sz="2400" b="1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Проблема</a:t>
                      </a:r>
                      <a:r>
                        <a:rPr sz="2400" b="1" spc="-2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–</a:t>
                      </a:r>
                      <a:r>
                        <a:rPr sz="2400" spc="-2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единица</a:t>
                      </a:r>
                      <a:r>
                        <a:rPr sz="2400" spc="-2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анализа: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871855" lvl="1" indent="-343535">
                        <a:lnSpc>
                          <a:spcPct val="100000"/>
                        </a:lnSpc>
                        <a:spcBef>
                          <a:spcPts val="415"/>
                        </a:spcBef>
                        <a:buClr>
                          <a:srgbClr val="B0BCC1"/>
                        </a:buClr>
                        <a:buFont typeface="Arial MT"/>
                        <a:buChar char="•"/>
                        <a:tabLst>
                          <a:tab pos="871855" algn="l"/>
                          <a:tab pos="872490" algn="l"/>
                        </a:tabLst>
                      </a:pPr>
                      <a:r>
                        <a:rPr sz="22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аналитические</a:t>
                      </a:r>
                      <a:r>
                        <a:rPr sz="2200" spc="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формы</a:t>
                      </a:r>
                      <a:r>
                        <a:rPr sz="2200" spc="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(</a:t>
                      </a:r>
                      <a:r>
                        <a:rPr sz="2200" i="1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буду</a:t>
                      </a:r>
                      <a:r>
                        <a:rPr sz="2200" i="1" spc="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писать</a:t>
                      </a:r>
                      <a:r>
                        <a:rPr sz="22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),</a:t>
                      </a:r>
                      <a:endParaRPr sz="2200">
                        <a:latin typeface="Cambria"/>
                        <a:cs typeface="Cambria"/>
                      </a:endParaRPr>
                    </a:p>
                    <a:p>
                      <a:pPr marL="871855" lvl="1" indent="-343535">
                        <a:lnSpc>
                          <a:spcPct val="100000"/>
                        </a:lnSpc>
                        <a:spcBef>
                          <a:spcPts val="265"/>
                        </a:spcBef>
                        <a:buClr>
                          <a:srgbClr val="B0BCC1"/>
                        </a:buClr>
                        <a:buFont typeface="Arial MT"/>
                        <a:buChar char="•"/>
                        <a:tabLst>
                          <a:tab pos="871855" algn="l"/>
                          <a:tab pos="872490" algn="l"/>
                        </a:tabLst>
                      </a:pP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предлоги,</a:t>
                      </a:r>
                      <a:r>
                        <a:rPr sz="22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сложные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союзы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(</a:t>
                      </a:r>
                      <a:r>
                        <a:rPr sz="2200" i="1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как бы,</a:t>
                      </a:r>
                      <a:r>
                        <a:rPr sz="2200" i="1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потому что</a:t>
                      </a:r>
                      <a:r>
                        <a:rPr sz="22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),</a:t>
                      </a:r>
                      <a:endParaRPr sz="2200">
                        <a:latin typeface="Cambria"/>
                        <a:cs typeface="Cambria"/>
                      </a:endParaRPr>
                    </a:p>
                    <a:p>
                      <a:pPr marL="871855" lvl="1" indent="-343535">
                        <a:lnSpc>
                          <a:spcPct val="100000"/>
                        </a:lnSpc>
                        <a:spcBef>
                          <a:spcPts val="360"/>
                        </a:spcBef>
                        <a:buClr>
                          <a:srgbClr val="B0BCC1"/>
                        </a:buClr>
                        <a:buFont typeface="Arial MT"/>
                        <a:buChar char="•"/>
                        <a:tabLst>
                          <a:tab pos="871855" algn="l"/>
                          <a:tab pos="872490" algn="l"/>
                        </a:tabLst>
                      </a:pPr>
                      <a:r>
                        <a:rPr sz="22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сокращения</a:t>
                      </a:r>
                      <a:r>
                        <a:rPr sz="2200" spc="-2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(</a:t>
                      </a:r>
                      <a:r>
                        <a:rPr sz="2200" i="1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и</a:t>
                      </a:r>
                      <a:r>
                        <a:rPr sz="2200" i="1" spc="-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т.п.</a:t>
                      </a:r>
                      <a:r>
                        <a:rPr sz="22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),</a:t>
                      </a:r>
                      <a:endParaRPr sz="2200">
                        <a:latin typeface="Cambria"/>
                        <a:cs typeface="Cambria"/>
                      </a:endParaRPr>
                    </a:p>
                    <a:p>
                      <a:pPr marL="871855" lvl="1" indent="-343535">
                        <a:lnSpc>
                          <a:spcPct val="100000"/>
                        </a:lnSpc>
                        <a:spcBef>
                          <a:spcPts val="360"/>
                        </a:spcBef>
                        <a:buClr>
                          <a:srgbClr val="B0BCC1"/>
                        </a:buClr>
                        <a:buFont typeface="Arial MT"/>
                        <a:buChar char="•"/>
                        <a:tabLst>
                          <a:tab pos="871855" algn="l"/>
                          <a:tab pos="872490" algn="l"/>
                        </a:tabLst>
                      </a:pPr>
                      <a:r>
                        <a:rPr sz="22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терминологические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словосочетания</a:t>
                      </a:r>
                      <a:r>
                        <a:rPr sz="2200" spc="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(</a:t>
                      </a:r>
                      <a:r>
                        <a:rPr sz="2200" i="1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железная</a:t>
                      </a:r>
                      <a:r>
                        <a:rPr sz="2200" i="1" spc="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дорога</a:t>
                      </a:r>
                      <a:r>
                        <a:rPr sz="22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),</a:t>
                      </a:r>
                      <a:endParaRPr sz="2200">
                        <a:latin typeface="Cambria"/>
                        <a:cs typeface="Cambria"/>
                      </a:endParaRPr>
                    </a:p>
                    <a:p>
                      <a:pPr marL="871855" lvl="1" indent="-343535">
                        <a:lnSpc>
                          <a:spcPct val="100000"/>
                        </a:lnSpc>
                        <a:spcBef>
                          <a:spcPts val="360"/>
                        </a:spcBef>
                        <a:buClr>
                          <a:srgbClr val="B0BCC1"/>
                        </a:buClr>
                        <a:buFont typeface="Arial MT"/>
                        <a:buChar char="•"/>
                        <a:tabLst>
                          <a:tab pos="871855" algn="l"/>
                          <a:tab pos="872490" algn="l"/>
                        </a:tabLst>
                      </a:pPr>
                      <a:r>
                        <a:rPr sz="22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разрывные союзы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(</a:t>
                      </a:r>
                      <a:r>
                        <a:rPr sz="2200" i="1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не</a:t>
                      </a:r>
                      <a:r>
                        <a:rPr sz="2200" i="1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только, но и</a:t>
                      </a:r>
                      <a:r>
                        <a:rPr sz="22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)</a:t>
                      </a:r>
                      <a:endParaRPr sz="2200">
                        <a:latin typeface="Cambria"/>
                        <a:cs typeface="Cambria"/>
                      </a:endParaRPr>
                    </a:p>
                    <a:p>
                      <a:pPr marL="871855" lvl="1" indent="-343535">
                        <a:lnSpc>
                          <a:spcPts val="2520"/>
                        </a:lnSpc>
                        <a:spcBef>
                          <a:spcPts val="265"/>
                        </a:spcBef>
                        <a:buClr>
                          <a:srgbClr val="B0BCC1"/>
                        </a:buClr>
                        <a:buFont typeface="Arial MT"/>
                        <a:buChar char="•"/>
                        <a:tabLst>
                          <a:tab pos="871855" algn="l"/>
                          <a:tab pos="872490" algn="l"/>
                        </a:tabLst>
                      </a:pPr>
                      <a:r>
                        <a:rPr sz="22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словоформы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могут</a:t>
                      </a:r>
                      <a:r>
                        <a:rPr sz="22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разделяться</a:t>
                      </a:r>
                      <a:r>
                        <a:rPr sz="22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не</a:t>
                      </a:r>
                      <a:r>
                        <a:rPr sz="22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только </a:t>
                      </a:r>
                      <a:r>
                        <a:rPr sz="22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пробелами:</a:t>
                      </a:r>
                      <a:endParaRPr sz="2200">
                        <a:latin typeface="Cambria"/>
                        <a:cs typeface="Cambria"/>
                      </a:endParaRPr>
                    </a:p>
                    <a:p>
                      <a:pPr marL="871855">
                        <a:lnSpc>
                          <a:spcPts val="2520"/>
                        </a:lnSpc>
                      </a:pPr>
                      <a:r>
                        <a:rPr sz="2200" i="1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наконец-то</a:t>
                      </a:r>
                      <a:r>
                        <a:rPr sz="2200" i="1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(vs кто-то, во-первых,</a:t>
                      </a:r>
                      <a:r>
                        <a:rPr sz="2200" i="1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по-моему)</a:t>
                      </a:r>
                      <a:endParaRPr sz="22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20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2635"/>
                        </a:spcBef>
                      </a:pPr>
                      <a:r>
                        <a:rPr sz="43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Морфологическая разметка</a:t>
                      </a:r>
                      <a:endParaRPr sz="4300">
                        <a:latin typeface="Cambria"/>
                        <a:cs typeface="Cambria"/>
                      </a:endParaRPr>
                    </a:p>
                  </a:txBody>
                  <a:tcPr marL="0" marR="0" marT="334645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  <a:p>
                      <a:pPr marL="1078230" marR="1148715" indent="-342900">
                        <a:lnSpc>
                          <a:spcPct val="100400"/>
                        </a:lnSpc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  <a:tab pos="1078865" algn="l"/>
                        </a:tabLst>
                      </a:pPr>
                      <a:r>
                        <a:rPr sz="2400" i="1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tag </a:t>
                      </a:r>
                      <a:r>
                        <a:rPr sz="2400" i="1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/ </a:t>
                      </a:r>
                      <a:r>
                        <a:rPr sz="2400" i="1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тег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/ </a:t>
                      </a:r>
                      <a:r>
                        <a:rPr sz="2400" i="1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аннотация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словоформы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—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полный </a:t>
                      </a:r>
                      <a:r>
                        <a:rPr sz="2400" spc="-5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набор 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значений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грамматических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категорий </a:t>
                      </a:r>
                      <a:r>
                        <a:rPr sz="2400" spc="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словоформы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1078230" marR="1291590" indent="-342900">
                        <a:lnSpc>
                          <a:spcPct val="100000"/>
                        </a:lnSpc>
                        <a:spcBef>
                          <a:spcPts val="2039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  <a:tab pos="1078865" algn="l"/>
                        </a:tabLst>
                      </a:pPr>
                      <a:r>
                        <a:rPr sz="2400" i="1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grammeme </a:t>
                      </a:r>
                      <a:r>
                        <a:rPr sz="2400" i="1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/ </a:t>
                      </a:r>
                      <a:r>
                        <a:rPr sz="2400" i="1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граммема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— 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значение </a:t>
                      </a:r>
                      <a:r>
                        <a:rPr sz="2400" spc="-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одной 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грамматической</a:t>
                      </a:r>
                      <a:r>
                        <a:rPr sz="2400" spc="-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категории</a:t>
                      </a:r>
                      <a:r>
                        <a:rPr sz="2400" spc="-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2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(род</a:t>
                      </a:r>
                      <a:r>
                        <a:rPr sz="2400" spc="-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/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время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/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…)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1078230" indent="-343535">
                        <a:lnSpc>
                          <a:spcPct val="100000"/>
                        </a:lnSpc>
                        <a:spcBef>
                          <a:spcPts val="1920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  <a:tab pos="1078865" algn="l"/>
                        </a:tabLst>
                      </a:pPr>
                      <a:r>
                        <a:rPr sz="2400" i="1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markup</a:t>
                      </a:r>
                      <a:r>
                        <a:rPr sz="2400" i="1" spc="-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i="1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/</a:t>
                      </a:r>
                      <a:r>
                        <a:rPr sz="2400" i="1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tagging </a:t>
                      </a:r>
                      <a:r>
                        <a:rPr sz="2400" i="1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/</a:t>
                      </a:r>
                      <a:r>
                        <a:rPr sz="2400" i="1" spc="-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i="1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разметка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/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i="1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аннотация</a:t>
                      </a:r>
                      <a:r>
                        <a:rPr sz="2400" i="1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корпуса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1078230" marR="2233930" indent="-342900">
                        <a:lnSpc>
                          <a:spcPct val="100000"/>
                        </a:lnSpc>
                        <a:spcBef>
                          <a:spcPts val="2039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  <a:tab pos="1078865" algn="l"/>
                        </a:tabLst>
                      </a:pPr>
                      <a:r>
                        <a:rPr sz="2400" i="1" spc="-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lexeme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/ </a:t>
                      </a:r>
                      <a:r>
                        <a:rPr sz="2400" i="1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lemma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/ </a:t>
                      </a:r>
                      <a:r>
                        <a:rPr sz="2400" i="1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лемма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— 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начальная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/ </a:t>
                      </a:r>
                      <a:r>
                        <a:rPr sz="2400" spc="-5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нормальная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форма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508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21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066631"/>
              </p:ext>
            </p:extLst>
          </p:nvPr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11430" algn="ctr">
                        <a:lnSpc>
                          <a:spcPts val="5195"/>
                        </a:lnSpc>
                      </a:pPr>
                      <a:r>
                        <a:rPr sz="4800" spc="-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Типы</a:t>
                      </a:r>
                      <a:r>
                        <a:rPr sz="4800" spc="-4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морфологической</a:t>
                      </a:r>
                      <a:endParaRPr sz="4800">
                        <a:latin typeface="Cambria"/>
                        <a:cs typeface="Cambria"/>
                      </a:endParaRPr>
                    </a:p>
                    <a:p>
                      <a:pPr marL="9525" algn="ctr">
                        <a:lnSpc>
                          <a:spcPts val="5705"/>
                        </a:lnSpc>
                      </a:pPr>
                      <a:r>
                        <a:rPr sz="48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разметки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3700" dirty="0">
                        <a:latin typeface="Times New Roman"/>
                        <a:cs typeface="Times New Roman"/>
                      </a:endParaRPr>
                    </a:p>
                    <a:p>
                      <a:pPr marL="717550" indent="-343535">
                        <a:lnSpc>
                          <a:spcPct val="100000"/>
                        </a:lnSpc>
                        <a:buFont typeface="Arial MT"/>
                        <a:buChar char="•"/>
                        <a:tabLst>
                          <a:tab pos="717550" algn="l"/>
                          <a:tab pos="718185" algn="l"/>
                        </a:tabLst>
                      </a:pPr>
                      <a:r>
                        <a:rPr sz="2300" b="1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Позиционная</a:t>
                      </a:r>
                      <a:r>
                        <a:rPr sz="2300" b="1" spc="-2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300" b="1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разметка</a:t>
                      </a:r>
                      <a:endParaRPr sz="2300" dirty="0">
                        <a:latin typeface="Cambria"/>
                        <a:cs typeface="Cambria"/>
                      </a:endParaRPr>
                    </a:p>
                    <a:p>
                      <a:pPr marL="725805">
                        <a:lnSpc>
                          <a:spcPts val="2510"/>
                        </a:lnSpc>
                        <a:spcBef>
                          <a:spcPts val="655"/>
                        </a:spcBef>
                      </a:pPr>
                      <a:r>
                        <a:rPr sz="2100" u="sng" spc="-40" dirty="0">
                          <a:solidFill>
                            <a:srgbClr val="524A82"/>
                          </a:solidFill>
                          <a:uFill>
                            <a:solidFill>
                              <a:srgbClr val="524A82"/>
                            </a:solidFill>
                          </a:uFill>
                          <a:latin typeface="Cambria"/>
                          <a:cs typeface="Cambria"/>
                        </a:rPr>
                        <a:t>MULTEXT-East</a:t>
                      </a:r>
                      <a:br>
                        <a:rPr lang="ru-RU" sz="2100" u="sng" spc="-40" dirty="0">
                          <a:solidFill>
                            <a:srgbClr val="524A82"/>
                          </a:solidFill>
                          <a:uFill>
                            <a:solidFill>
                              <a:srgbClr val="524A82"/>
                            </a:solidFill>
                          </a:uFill>
                          <a:latin typeface="Cambria"/>
                          <a:cs typeface="Cambria"/>
                        </a:rPr>
                      </a:br>
                      <a:r>
                        <a:rPr lang="en-US" sz="2400" dirty="0">
                          <a:hlinkClick r:id="rId2"/>
                        </a:rPr>
                        <a:t>Russian Noun (ijs.si)</a:t>
                      </a:r>
                      <a:endParaRPr sz="2100" dirty="0">
                        <a:latin typeface="Cambria"/>
                        <a:cs typeface="Cambria"/>
                      </a:endParaRPr>
                    </a:p>
                    <a:p>
                      <a:pPr marL="725805">
                        <a:lnSpc>
                          <a:spcPts val="2510"/>
                        </a:lnSpc>
                      </a:pPr>
                      <a:r>
                        <a:rPr sz="2100" spc="1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для</a:t>
                      </a:r>
                      <a:r>
                        <a:rPr sz="2100" spc="-2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100" spc="-1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корпусов</a:t>
                      </a:r>
                      <a:r>
                        <a:rPr sz="21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1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в</a:t>
                      </a:r>
                      <a:r>
                        <a:rPr sz="21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1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формате</a:t>
                      </a:r>
                      <a:r>
                        <a:rPr sz="21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100" spc="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TEI</a:t>
                      </a:r>
                      <a:endParaRPr sz="2100" dirty="0">
                        <a:latin typeface="Cambria"/>
                        <a:cs typeface="Cambria"/>
                      </a:endParaRPr>
                    </a:p>
                    <a:p>
                      <a:pPr marL="374650" marR="4827270" indent="0">
                        <a:lnSpc>
                          <a:spcPct val="101299"/>
                        </a:lnSpc>
                        <a:spcBef>
                          <a:spcPts val="1950"/>
                        </a:spcBef>
                        <a:buClr>
                          <a:srgbClr val="404040"/>
                        </a:buClr>
                        <a:buFont typeface="Arial MT"/>
                        <a:buNone/>
                        <a:tabLst>
                          <a:tab pos="782320" algn="l"/>
                          <a:tab pos="782955" algn="l"/>
                        </a:tabLst>
                      </a:pPr>
                      <a:endParaRPr sz="2100" dirty="0">
                        <a:latin typeface="Cambria"/>
                        <a:cs typeface="Cambria"/>
                      </a:endParaRPr>
                    </a:p>
                  </a:txBody>
                  <a:tcPr marL="0" marR="0" marT="4445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22</a:t>
                      </a:r>
                      <a:endParaRPr sz="1200" dirty="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62876" y="2147888"/>
            <a:ext cx="2336170" cy="39274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11430" algn="ctr">
                        <a:lnSpc>
                          <a:spcPts val="5195"/>
                        </a:lnSpc>
                      </a:pPr>
                      <a:r>
                        <a:rPr sz="4800" spc="-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Типы</a:t>
                      </a:r>
                      <a:r>
                        <a:rPr sz="4800" spc="-4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морфологической</a:t>
                      </a:r>
                      <a:endParaRPr sz="4800">
                        <a:latin typeface="Cambria"/>
                        <a:cs typeface="Cambria"/>
                      </a:endParaRPr>
                    </a:p>
                    <a:p>
                      <a:pPr marL="9525" algn="ctr">
                        <a:lnSpc>
                          <a:spcPts val="5705"/>
                        </a:lnSpc>
                      </a:pPr>
                      <a:r>
                        <a:rPr sz="48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разметки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3700" dirty="0">
                        <a:latin typeface="Times New Roman"/>
                        <a:cs typeface="Times New Roman"/>
                      </a:endParaRPr>
                    </a:p>
                    <a:p>
                      <a:pPr marL="717550" indent="-343535">
                        <a:lnSpc>
                          <a:spcPct val="100000"/>
                        </a:lnSpc>
                        <a:buFont typeface="Arial MT"/>
                        <a:buChar char="•"/>
                        <a:tabLst>
                          <a:tab pos="717550" algn="l"/>
                          <a:tab pos="718185" algn="l"/>
                        </a:tabLst>
                      </a:pPr>
                      <a:r>
                        <a:rPr sz="2300" b="1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Позиционная</a:t>
                      </a:r>
                      <a:r>
                        <a:rPr sz="2300" b="1" spc="-2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300" b="1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разметка</a:t>
                      </a:r>
                      <a:endParaRPr sz="2300" dirty="0">
                        <a:latin typeface="Cambria"/>
                        <a:cs typeface="Cambria"/>
                      </a:endParaRPr>
                    </a:p>
                    <a:p>
                      <a:pPr marL="725805">
                        <a:lnSpc>
                          <a:spcPts val="2510"/>
                        </a:lnSpc>
                        <a:spcBef>
                          <a:spcPts val="655"/>
                        </a:spcBef>
                      </a:pPr>
                      <a:r>
                        <a:rPr sz="2100" u="sng" spc="-40" dirty="0">
                          <a:solidFill>
                            <a:srgbClr val="524A82"/>
                          </a:solidFill>
                          <a:uFill>
                            <a:solidFill>
                              <a:srgbClr val="524A82"/>
                            </a:solidFill>
                          </a:uFill>
                          <a:latin typeface="Cambria"/>
                          <a:cs typeface="Cambria"/>
                        </a:rPr>
                        <a:t>MULTEXT-East</a:t>
                      </a:r>
                      <a:endParaRPr sz="2100" dirty="0">
                        <a:latin typeface="Cambria"/>
                        <a:cs typeface="Cambria"/>
                      </a:endParaRPr>
                    </a:p>
                    <a:p>
                      <a:pPr marL="725805">
                        <a:lnSpc>
                          <a:spcPts val="2510"/>
                        </a:lnSpc>
                      </a:pPr>
                      <a:r>
                        <a:rPr sz="2100" spc="1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для</a:t>
                      </a:r>
                      <a:r>
                        <a:rPr sz="2100" spc="-2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100" spc="-1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корпусов</a:t>
                      </a:r>
                      <a:r>
                        <a:rPr sz="21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1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в</a:t>
                      </a:r>
                      <a:r>
                        <a:rPr sz="21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1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формате</a:t>
                      </a:r>
                      <a:r>
                        <a:rPr sz="21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100" spc="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TEI</a:t>
                      </a:r>
                      <a:endParaRPr sz="2100" dirty="0">
                        <a:latin typeface="Cambria"/>
                        <a:cs typeface="Cambria"/>
                      </a:endParaRPr>
                    </a:p>
                    <a:p>
                      <a:pPr marL="717550" marR="4827270" indent="-342900">
                        <a:lnSpc>
                          <a:spcPct val="101299"/>
                        </a:lnSpc>
                        <a:spcBef>
                          <a:spcPts val="1950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782320" algn="l"/>
                          <a:tab pos="782955" algn="l"/>
                        </a:tabLst>
                      </a:pPr>
                      <a:endParaRPr sz="2100" dirty="0">
                        <a:latin typeface="Cambria"/>
                        <a:cs typeface="Cambria"/>
                      </a:endParaRPr>
                    </a:p>
                  </a:txBody>
                  <a:tcPr marL="0" marR="0" marT="4445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22</a:t>
                      </a:r>
                      <a:endParaRPr sz="1200" dirty="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94038D4-8BA4-3531-613C-B2314F3DF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581400"/>
            <a:ext cx="10439400" cy="201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52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819208"/>
              </p:ext>
            </p:extLst>
          </p:nvPr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11430" algn="ctr">
                        <a:lnSpc>
                          <a:spcPts val="5195"/>
                        </a:lnSpc>
                      </a:pPr>
                      <a:r>
                        <a:rPr sz="4800" spc="-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Типы</a:t>
                      </a:r>
                      <a:r>
                        <a:rPr sz="4800" spc="-4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морфологической</a:t>
                      </a:r>
                      <a:endParaRPr sz="4800">
                        <a:latin typeface="Cambria"/>
                        <a:cs typeface="Cambria"/>
                      </a:endParaRPr>
                    </a:p>
                    <a:p>
                      <a:pPr marL="9525" algn="ctr">
                        <a:lnSpc>
                          <a:spcPts val="5705"/>
                        </a:lnSpc>
                      </a:pPr>
                      <a:r>
                        <a:rPr sz="48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разметки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3700" dirty="0">
                        <a:latin typeface="Times New Roman"/>
                        <a:cs typeface="Times New Roman"/>
                      </a:endParaRPr>
                    </a:p>
                    <a:p>
                      <a:pPr marL="717550" indent="-343535">
                        <a:lnSpc>
                          <a:spcPct val="100000"/>
                        </a:lnSpc>
                        <a:buFont typeface="Arial MT"/>
                        <a:buChar char="•"/>
                        <a:tabLst>
                          <a:tab pos="717550" algn="l"/>
                          <a:tab pos="718185" algn="l"/>
                        </a:tabLst>
                      </a:pPr>
                      <a:r>
                        <a:rPr sz="23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(тег </a:t>
                      </a:r>
                      <a:r>
                        <a:rPr sz="23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= </a:t>
                      </a:r>
                      <a:r>
                        <a:rPr sz="23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множество </a:t>
                      </a:r>
                      <a:r>
                        <a:rPr sz="23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граммем)</a:t>
                      </a:r>
                      <a:endParaRPr sz="2300" dirty="0">
                        <a:latin typeface="Cambria"/>
                        <a:cs typeface="Cambria"/>
                      </a:endParaRPr>
                    </a:p>
                    <a:p>
                      <a:pPr marL="725805" marR="4808220">
                        <a:lnSpc>
                          <a:spcPts val="3100"/>
                        </a:lnSpc>
                        <a:spcBef>
                          <a:spcPts val="155"/>
                        </a:spcBef>
                      </a:pPr>
                      <a:r>
                        <a:rPr sz="2100" u="sng" spc="-15" dirty="0">
                          <a:solidFill>
                            <a:srgbClr val="524A82"/>
                          </a:solidFill>
                          <a:uFill>
                            <a:solidFill>
                              <a:srgbClr val="524A82"/>
                            </a:solidFill>
                          </a:uFill>
                          <a:latin typeface="Cambria"/>
                          <a:cs typeface="Cambria"/>
                        </a:rPr>
                        <a:t>pymorphy2</a:t>
                      </a:r>
                      <a:r>
                        <a:rPr sz="2100" spc="-15" dirty="0">
                          <a:solidFill>
                            <a:srgbClr val="524A82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1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(Opencorpora) </a:t>
                      </a:r>
                      <a:r>
                        <a:rPr sz="2100" spc="-45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100" u="sng" spc="-15" dirty="0">
                          <a:solidFill>
                            <a:srgbClr val="524A82"/>
                          </a:solidFill>
                          <a:uFill>
                            <a:solidFill>
                              <a:srgbClr val="524A82"/>
                            </a:solidFill>
                          </a:uFill>
                          <a:latin typeface="Cambria"/>
                          <a:cs typeface="Cambria"/>
                        </a:rPr>
                        <a:t>Universal</a:t>
                      </a:r>
                      <a:r>
                        <a:rPr sz="2100" u="sng" spc="-5" dirty="0">
                          <a:solidFill>
                            <a:srgbClr val="524A82"/>
                          </a:solidFill>
                          <a:uFill>
                            <a:solidFill>
                              <a:srgbClr val="524A82"/>
                            </a:solidFill>
                          </a:uFill>
                          <a:latin typeface="Cambria"/>
                          <a:cs typeface="Cambria"/>
                        </a:rPr>
                        <a:t> Dependencies</a:t>
                      </a:r>
                      <a:endParaRPr sz="2100" dirty="0">
                        <a:latin typeface="Cambria"/>
                        <a:cs typeface="Cambria"/>
                      </a:endParaRPr>
                    </a:p>
                  </a:txBody>
                  <a:tcPr marL="0" marR="0" marT="4445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22</a:t>
                      </a:r>
                      <a:endParaRPr sz="1200" dirty="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62876" y="2147888"/>
            <a:ext cx="2336170" cy="392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9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6846" y="523747"/>
            <a:ext cx="62731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5" dirty="0"/>
              <a:t>Universal</a:t>
            </a:r>
            <a:r>
              <a:rPr sz="4800" spc="-45" dirty="0"/>
              <a:t> </a:t>
            </a:r>
            <a:r>
              <a:rPr sz="4800" spc="-5" dirty="0"/>
              <a:t>Dependencies</a:t>
            </a:r>
            <a:endParaRPr sz="4800" dirty="0"/>
          </a:p>
        </p:txBody>
      </p:sp>
      <p:grpSp>
        <p:nvGrpSpPr>
          <p:cNvPr id="3" name="object 3"/>
          <p:cNvGrpSpPr/>
          <p:nvPr/>
        </p:nvGrpSpPr>
        <p:grpSpPr>
          <a:xfrm>
            <a:off x="587888" y="3596716"/>
            <a:ext cx="8148955" cy="2712720"/>
            <a:chOff x="587888" y="3596716"/>
            <a:chExt cx="8148955" cy="27127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888" y="3839934"/>
              <a:ext cx="3565525" cy="222581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8675" y="3596716"/>
              <a:ext cx="4158084" cy="271225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762307" y="2363723"/>
            <a:ext cx="27228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404040"/>
                </a:solidFill>
                <a:latin typeface="Cambria"/>
                <a:cs typeface="Cambria"/>
              </a:rPr>
              <a:t>17</a:t>
            </a:r>
            <a:r>
              <a:rPr sz="2000" spc="-2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mbria"/>
                <a:cs typeface="Cambria"/>
              </a:rPr>
              <a:t>Universal</a:t>
            </a:r>
            <a:r>
              <a:rPr sz="2000" spc="-3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404040"/>
                </a:solidFill>
                <a:latin typeface="Cambria"/>
                <a:cs typeface="Cambria"/>
              </a:rPr>
              <a:t>POS</a:t>
            </a:r>
            <a:r>
              <a:rPr sz="2000" spc="-2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mbria"/>
                <a:cs typeface="Cambria"/>
              </a:rPr>
              <a:t>tags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2307" y="2924555"/>
            <a:ext cx="29832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20" dirty="0">
                <a:solidFill>
                  <a:srgbClr val="404040"/>
                </a:solidFill>
                <a:latin typeface="Cambria"/>
                <a:cs typeface="Cambria"/>
              </a:rPr>
              <a:t>Features</a:t>
            </a:r>
            <a:r>
              <a:rPr sz="2000" spc="-1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mbria"/>
                <a:cs typeface="Cambria"/>
              </a:rPr>
              <a:t>(name</a:t>
            </a:r>
            <a:r>
              <a:rPr sz="2000" spc="-2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404040"/>
                </a:solidFill>
                <a:latin typeface="Cambria"/>
                <a:cs typeface="Cambria"/>
              </a:rPr>
              <a:t>+</a:t>
            </a:r>
            <a:r>
              <a:rPr sz="2000" spc="-15" dirty="0">
                <a:solidFill>
                  <a:srgbClr val="404040"/>
                </a:solidFill>
                <a:latin typeface="Cambria"/>
                <a:cs typeface="Cambria"/>
              </a:rPr>
              <a:t> value)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50462" y="1843532"/>
            <a:ext cx="1939289" cy="568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135"/>
              </a:lnSpc>
              <a:spcBef>
                <a:spcPts val="100"/>
              </a:spcBef>
              <a:buClr>
                <a:srgbClr val="B0BCC1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10" dirty="0">
                <a:solidFill>
                  <a:srgbClr val="404040"/>
                </a:solidFill>
                <a:latin typeface="Cambria"/>
                <a:cs typeface="Cambria"/>
              </a:rPr>
              <a:t>universal</a:t>
            </a:r>
            <a:endParaRPr sz="1800">
              <a:latin typeface="Cambria"/>
              <a:cs typeface="Cambria"/>
            </a:endParaRPr>
          </a:p>
          <a:p>
            <a:pPr marL="241300" indent="-228600">
              <a:lnSpc>
                <a:spcPts val="2135"/>
              </a:lnSpc>
              <a:buClr>
                <a:srgbClr val="B0BCC1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solidFill>
                  <a:srgbClr val="404040"/>
                </a:solidFill>
                <a:latin typeface="Cambria"/>
                <a:cs typeface="Cambria"/>
              </a:rPr>
              <a:t>language-specific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50462" y="2657347"/>
            <a:ext cx="1350010" cy="857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B0BCC1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10" dirty="0">
                <a:solidFill>
                  <a:srgbClr val="404040"/>
                </a:solidFill>
                <a:latin typeface="Cambria"/>
                <a:cs typeface="Cambria"/>
              </a:rPr>
              <a:t>lexical</a:t>
            </a:r>
            <a:endParaRPr sz="18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45"/>
              </a:spcBef>
              <a:buClr>
                <a:srgbClr val="B0BCC1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solidFill>
                  <a:srgbClr val="404040"/>
                </a:solidFill>
                <a:latin typeface="Cambria"/>
                <a:cs typeface="Cambria"/>
              </a:rPr>
              <a:t>in</a:t>
            </a:r>
            <a:r>
              <a:rPr sz="1800" spc="5" dirty="0">
                <a:solidFill>
                  <a:srgbClr val="404040"/>
                </a:solidFill>
                <a:latin typeface="Cambria"/>
                <a:cs typeface="Cambria"/>
              </a:rPr>
              <a:t>f</a:t>
            </a:r>
            <a:r>
              <a:rPr sz="1800" spc="-5" dirty="0">
                <a:solidFill>
                  <a:srgbClr val="404040"/>
                </a:solidFill>
                <a:latin typeface="Cambria"/>
                <a:cs typeface="Cambria"/>
              </a:rPr>
              <a:t>le</a:t>
            </a:r>
            <a:r>
              <a:rPr sz="1800" spc="-10" dirty="0">
                <a:solidFill>
                  <a:srgbClr val="404040"/>
                </a:solidFill>
                <a:latin typeface="Cambria"/>
                <a:cs typeface="Cambria"/>
              </a:rPr>
              <a:t>c</a:t>
            </a:r>
            <a:r>
              <a:rPr sz="1800" dirty="0">
                <a:solidFill>
                  <a:srgbClr val="404040"/>
                </a:solidFill>
                <a:latin typeface="Cambria"/>
                <a:cs typeface="Cambria"/>
              </a:rPr>
              <a:t>t</a:t>
            </a:r>
            <a:r>
              <a:rPr sz="1800" spc="-5" dirty="0">
                <a:solidFill>
                  <a:srgbClr val="404040"/>
                </a:solidFill>
                <a:latin typeface="Cambria"/>
                <a:cs typeface="Cambria"/>
              </a:rPr>
              <a:t>i</a:t>
            </a:r>
            <a:r>
              <a:rPr sz="1800" spc="-10" dirty="0">
                <a:solidFill>
                  <a:srgbClr val="404040"/>
                </a:solidFill>
                <a:latin typeface="Cambria"/>
                <a:cs typeface="Cambria"/>
              </a:rPr>
              <a:t>o</a:t>
            </a:r>
            <a:r>
              <a:rPr sz="1800" spc="-5" dirty="0">
                <a:solidFill>
                  <a:srgbClr val="404040"/>
                </a:solidFill>
                <a:latin typeface="Cambria"/>
                <a:cs typeface="Cambria"/>
              </a:rPr>
              <a:t>na</a:t>
            </a:r>
            <a:r>
              <a:rPr sz="1800" dirty="0">
                <a:solidFill>
                  <a:srgbClr val="404040"/>
                </a:solidFill>
                <a:latin typeface="Cambria"/>
                <a:cs typeface="Cambria"/>
              </a:rPr>
              <a:t>l</a:t>
            </a:r>
            <a:endParaRPr sz="18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25"/>
              </a:spcBef>
              <a:buClr>
                <a:srgbClr val="B0BCC1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20" dirty="0">
                <a:solidFill>
                  <a:srgbClr val="404040"/>
                </a:solidFill>
                <a:latin typeface="Cambria"/>
                <a:cs typeface="Cambria"/>
              </a:rPr>
              <a:t>layered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75161" y="6388100"/>
            <a:ext cx="1936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B0BCC1"/>
                </a:solidFill>
                <a:latin typeface="Cambria"/>
                <a:cs typeface="Cambria"/>
              </a:rPr>
              <a:t>23</a:t>
            </a:r>
            <a:endParaRPr sz="12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4704A-BAE6-C9E1-9519-70CBF98A6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0FEE2-E91F-3773-D209-C59ADA1264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FF3BE2-0FA5-BBD6-F291-002048911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987397"/>
            <a:ext cx="9144000" cy="3129935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F0097C35-4A96-3771-4135-F7B66CA7D10D}"/>
              </a:ext>
            </a:extLst>
          </p:cNvPr>
          <p:cNvSpPr txBox="1">
            <a:spLocks/>
          </p:cNvSpPr>
          <p:nvPr/>
        </p:nvSpPr>
        <p:spPr>
          <a:xfrm>
            <a:off x="381000" y="381000"/>
            <a:ext cx="906780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400" b="0" i="0">
                <a:solidFill>
                  <a:srgbClr val="0D0D0D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4800" kern="0" spc="-25" dirty="0"/>
              <a:t>Universal</a:t>
            </a:r>
            <a:r>
              <a:rPr lang="en-US" sz="4800" kern="0" spc="-45" dirty="0"/>
              <a:t> </a:t>
            </a:r>
            <a:r>
              <a:rPr lang="en-US" sz="4800" kern="0" spc="-5" dirty="0"/>
              <a:t>Dependencies: Annotation</a:t>
            </a:r>
            <a:endParaRPr lang="en-US" sz="4800" kern="0" dirty="0"/>
          </a:p>
        </p:txBody>
      </p:sp>
    </p:spTree>
    <p:extLst>
      <p:ext uri="{BB962C8B-B14F-4D97-AF65-F5344CB8AC3E}">
        <p14:creationId xmlns:p14="http://schemas.microsoft.com/office/powerpoint/2010/main" val="251728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0AAACC-C22F-4F4E-2BA6-8A2427AD1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1341"/>
            <a:ext cx="9144000" cy="1395317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6ADE7EBB-2E1A-3D36-5C81-BB5036268DA1}"/>
              </a:ext>
            </a:extLst>
          </p:cNvPr>
          <p:cNvSpPr txBox="1">
            <a:spLocks/>
          </p:cNvSpPr>
          <p:nvPr/>
        </p:nvSpPr>
        <p:spPr>
          <a:xfrm>
            <a:off x="609600" y="304800"/>
            <a:ext cx="7402354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400" b="0" i="0">
                <a:solidFill>
                  <a:srgbClr val="0D0D0D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4800" kern="0" spc="-25" dirty="0"/>
              <a:t>Universal</a:t>
            </a:r>
            <a:r>
              <a:rPr lang="en-US" sz="4800" kern="0" spc="-45" dirty="0"/>
              <a:t> </a:t>
            </a:r>
            <a:r>
              <a:rPr lang="en-US" sz="4800" kern="0" spc="-5" dirty="0"/>
              <a:t>Dependencies: Annotation</a:t>
            </a:r>
            <a:endParaRPr lang="en-US" sz="4800" kern="0" dirty="0"/>
          </a:p>
        </p:txBody>
      </p:sp>
    </p:spTree>
    <p:extLst>
      <p:ext uri="{BB962C8B-B14F-4D97-AF65-F5344CB8AC3E}">
        <p14:creationId xmlns:p14="http://schemas.microsoft.com/office/powerpoint/2010/main" val="532448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5610" y="559815"/>
            <a:ext cx="7753984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dirty="0">
                <a:solidFill>
                  <a:srgbClr val="000000"/>
                </a:solidFill>
              </a:rPr>
              <a:t>Представление</a:t>
            </a:r>
            <a:r>
              <a:rPr sz="4300" spc="-25" dirty="0">
                <a:solidFill>
                  <a:srgbClr val="000000"/>
                </a:solidFill>
              </a:rPr>
              <a:t> </a:t>
            </a:r>
            <a:r>
              <a:rPr sz="4300" spc="-5" dirty="0">
                <a:solidFill>
                  <a:srgbClr val="000000"/>
                </a:solidFill>
              </a:rPr>
              <a:t>разметки</a:t>
            </a:r>
            <a:r>
              <a:rPr sz="4300" spc="-20" dirty="0">
                <a:solidFill>
                  <a:srgbClr val="000000"/>
                </a:solidFill>
              </a:rPr>
              <a:t> </a:t>
            </a:r>
            <a:r>
              <a:rPr sz="4300" spc="-15" dirty="0">
                <a:solidFill>
                  <a:srgbClr val="000000"/>
                </a:solidFill>
              </a:rPr>
              <a:t>(TSV)</a:t>
            </a:r>
            <a:endParaRPr sz="4300"/>
          </a:p>
        </p:txBody>
      </p:sp>
      <p:sp>
        <p:nvSpPr>
          <p:cNvPr id="3" name="object 3"/>
          <p:cNvSpPr txBox="1"/>
          <p:nvPr/>
        </p:nvSpPr>
        <p:spPr>
          <a:xfrm>
            <a:off x="643186" y="3915155"/>
            <a:ext cx="21888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0D0D0D"/>
                </a:solidFill>
                <a:latin typeface="Cambria"/>
                <a:cs typeface="Cambria"/>
              </a:rPr>
              <a:t>punctuation</a:t>
            </a:r>
            <a:r>
              <a:rPr sz="2000" spc="-65" dirty="0">
                <a:solidFill>
                  <a:srgbClr val="0D0D0D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0D0D0D"/>
                </a:solidFill>
                <a:latin typeface="Cambria"/>
                <a:cs typeface="Cambria"/>
              </a:rPr>
              <a:t>symbol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4276" y="4219955"/>
            <a:ext cx="2197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5" dirty="0">
                <a:solidFill>
                  <a:srgbClr val="404040"/>
                </a:solidFill>
                <a:latin typeface="Cambria"/>
                <a:cs typeface="Cambria"/>
              </a:rPr>
              <a:t>3.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1475" y="4219955"/>
            <a:ext cx="358012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0D0D0D"/>
                </a:solidFill>
                <a:latin typeface="Cambria"/>
                <a:cs typeface="Cambria"/>
              </a:rPr>
              <a:t>LEMMA:</a:t>
            </a:r>
            <a:r>
              <a:rPr sz="2000" spc="-25" dirty="0">
                <a:solidFill>
                  <a:srgbClr val="0D0D0D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0D0D0D"/>
                </a:solidFill>
                <a:latin typeface="Cambria"/>
                <a:cs typeface="Cambria"/>
              </a:rPr>
              <a:t>Lemma</a:t>
            </a:r>
            <a:r>
              <a:rPr sz="2000" spc="-20" dirty="0">
                <a:solidFill>
                  <a:srgbClr val="0D0D0D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0D0D0D"/>
                </a:solidFill>
                <a:latin typeface="Cambria"/>
                <a:cs typeface="Cambria"/>
              </a:rPr>
              <a:t>or</a:t>
            </a:r>
            <a:r>
              <a:rPr sz="2000" spc="-15" dirty="0">
                <a:solidFill>
                  <a:srgbClr val="0D0D0D"/>
                </a:solidFill>
                <a:latin typeface="Cambria"/>
                <a:cs typeface="Cambria"/>
              </a:rPr>
              <a:t> </a:t>
            </a:r>
            <a:r>
              <a:rPr sz="2000" spc="-10" dirty="0">
                <a:solidFill>
                  <a:srgbClr val="0D0D0D"/>
                </a:solidFill>
                <a:latin typeface="Cambria"/>
                <a:cs typeface="Cambria"/>
              </a:rPr>
              <a:t>stem</a:t>
            </a:r>
            <a:r>
              <a:rPr sz="2000" spc="-20" dirty="0">
                <a:solidFill>
                  <a:srgbClr val="0D0D0D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0D0D0D"/>
                </a:solidFill>
                <a:latin typeface="Cambria"/>
                <a:cs typeface="Cambria"/>
              </a:rPr>
              <a:t>of</a:t>
            </a:r>
            <a:r>
              <a:rPr sz="2000" spc="-25" dirty="0">
                <a:solidFill>
                  <a:srgbClr val="0D0D0D"/>
                </a:solidFill>
                <a:latin typeface="Cambria"/>
                <a:cs typeface="Cambria"/>
              </a:rPr>
              <a:t> </a:t>
            </a:r>
            <a:r>
              <a:rPr sz="2000" spc="-15" dirty="0">
                <a:solidFill>
                  <a:srgbClr val="0D0D0D"/>
                </a:solidFill>
                <a:latin typeface="Cambria"/>
                <a:cs typeface="Cambria"/>
              </a:rPr>
              <a:t>word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3186" y="4524755"/>
            <a:ext cx="5499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5" dirty="0">
                <a:solidFill>
                  <a:srgbClr val="0D0D0D"/>
                </a:solidFill>
                <a:latin typeface="Cambria"/>
                <a:cs typeface="Cambria"/>
              </a:rPr>
              <a:t>f</a:t>
            </a:r>
            <a:r>
              <a:rPr sz="2000" dirty="0">
                <a:solidFill>
                  <a:srgbClr val="0D0D0D"/>
                </a:solidFill>
                <a:latin typeface="Cambria"/>
                <a:cs typeface="Cambria"/>
              </a:rPr>
              <a:t>o</a:t>
            </a:r>
            <a:r>
              <a:rPr sz="2000" spc="-5" dirty="0">
                <a:solidFill>
                  <a:srgbClr val="0D0D0D"/>
                </a:solidFill>
                <a:latin typeface="Cambria"/>
                <a:cs typeface="Cambria"/>
              </a:rPr>
              <a:t>r</a:t>
            </a:r>
            <a:r>
              <a:rPr sz="2000" dirty="0">
                <a:solidFill>
                  <a:srgbClr val="0D0D0D"/>
                </a:solidFill>
                <a:latin typeface="Cambria"/>
                <a:cs typeface="Cambria"/>
              </a:rPr>
              <a:t>m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63676" y="3915155"/>
            <a:ext cx="390207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1610" marR="5080" indent="-168910">
              <a:lnSpc>
                <a:spcPct val="100000"/>
              </a:lnSpc>
              <a:spcBef>
                <a:spcPts val="100"/>
              </a:spcBef>
              <a:buClr>
                <a:srgbClr val="404040"/>
              </a:buClr>
              <a:buAutoNum type="arabicPeriod" startAt="8"/>
              <a:tabLst>
                <a:tab pos="469265" algn="l"/>
                <a:tab pos="469900" algn="l"/>
              </a:tabLst>
            </a:pPr>
            <a:r>
              <a:rPr sz="2000" spc="-5" dirty="0">
                <a:solidFill>
                  <a:srgbClr val="0D0D0D"/>
                </a:solidFill>
                <a:latin typeface="Cambria"/>
                <a:cs typeface="Cambria"/>
              </a:rPr>
              <a:t>DEPREL: </a:t>
            </a:r>
            <a:r>
              <a:rPr sz="2000" spc="-15" dirty="0">
                <a:solidFill>
                  <a:srgbClr val="0D0D0D"/>
                </a:solidFill>
                <a:latin typeface="Cambria"/>
                <a:cs typeface="Cambria"/>
              </a:rPr>
              <a:t>Universal </a:t>
            </a:r>
            <a:r>
              <a:rPr sz="2000" spc="-5" dirty="0">
                <a:solidFill>
                  <a:srgbClr val="0D0D0D"/>
                </a:solidFill>
                <a:latin typeface="Cambria"/>
                <a:cs typeface="Cambria"/>
              </a:rPr>
              <a:t>dependency </a:t>
            </a:r>
            <a:r>
              <a:rPr sz="2000" spc="-430" dirty="0">
                <a:solidFill>
                  <a:srgbClr val="0D0D0D"/>
                </a:solidFill>
                <a:latin typeface="Cambria"/>
                <a:cs typeface="Cambria"/>
              </a:rPr>
              <a:t> </a:t>
            </a:r>
            <a:r>
              <a:rPr sz="2000" spc="-10" dirty="0">
                <a:solidFill>
                  <a:srgbClr val="0D0D0D"/>
                </a:solidFill>
                <a:latin typeface="Cambria"/>
                <a:cs typeface="Cambria"/>
              </a:rPr>
              <a:t>relation</a:t>
            </a:r>
            <a:r>
              <a:rPr sz="2000" spc="-15" dirty="0">
                <a:solidFill>
                  <a:srgbClr val="0D0D0D"/>
                </a:solidFill>
                <a:latin typeface="Cambria"/>
                <a:cs typeface="Cambria"/>
              </a:rPr>
              <a:t> </a:t>
            </a:r>
            <a:r>
              <a:rPr sz="2000" spc="-10" dirty="0">
                <a:solidFill>
                  <a:srgbClr val="0D0D0D"/>
                </a:solidFill>
                <a:latin typeface="Cambria"/>
                <a:cs typeface="Cambria"/>
              </a:rPr>
              <a:t>to</a:t>
            </a:r>
            <a:r>
              <a:rPr sz="2000" spc="-5" dirty="0">
                <a:solidFill>
                  <a:srgbClr val="0D0D0D"/>
                </a:solidFill>
                <a:latin typeface="Cambria"/>
                <a:cs typeface="Cambria"/>
              </a:rPr>
              <a:t> the</a:t>
            </a:r>
            <a:r>
              <a:rPr sz="2000" spc="-10" dirty="0">
                <a:solidFill>
                  <a:srgbClr val="0D0D0D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0D0D0D"/>
                </a:solidFill>
                <a:latin typeface="Cambria"/>
                <a:cs typeface="Cambria"/>
              </a:rPr>
              <a:t>HEAD</a:t>
            </a:r>
            <a:endParaRPr sz="2000">
              <a:latin typeface="Cambria"/>
              <a:cs typeface="Cambria"/>
            </a:endParaRPr>
          </a:p>
          <a:p>
            <a:pPr marL="181610" marR="35560" indent="-168910">
              <a:lnSpc>
                <a:spcPct val="100000"/>
              </a:lnSpc>
              <a:buClr>
                <a:srgbClr val="404040"/>
              </a:buClr>
              <a:buAutoNum type="arabicPeriod" startAt="8"/>
              <a:tabLst>
                <a:tab pos="469265" algn="l"/>
                <a:tab pos="469900" algn="l"/>
              </a:tabLst>
            </a:pPr>
            <a:r>
              <a:rPr sz="2000" spc="-5" dirty="0">
                <a:solidFill>
                  <a:srgbClr val="0D0D0D"/>
                </a:solidFill>
                <a:latin typeface="Cambria"/>
                <a:cs typeface="Cambria"/>
              </a:rPr>
              <a:t>DEPS: Additional dependencies </a:t>
            </a:r>
            <a:r>
              <a:rPr sz="2000" spc="-430" dirty="0">
                <a:solidFill>
                  <a:srgbClr val="0D0D0D"/>
                </a:solidFill>
                <a:latin typeface="Cambria"/>
                <a:cs typeface="Cambria"/>
              </a:rPr>
              <a:t> </a:t>
            </a:r>
            <a:r>
              <a:rPr sz="2000" spc="-10" dirty="0">
                <a:solidFill>
                  <a:srgbClr val="0D0D0D"/>
                </a:solidFill>
                <a:latin typeface="Cambria"/>
                <a:cs typeface="Cambria"/>
              </a:rPr>
              <a:t>(graph)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4276" y="4829555"/>
            <a:ext cx="755904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Clr>
                <a:srgbClr val="404040"/>
              </a:buClr>
              <a:buAutoNum type="arabicPeriod" startAt="4"/>
              <a:tabLst>
                <a:tab pos="469265" algn="l"/>
                <a:tab pos="469900" algn="l"/>
              </a:tabLst>
            </a:pPr>
            <a:r>
              <a:rPr sz="2000" dirty="0">
                <a:solidFill>
                  <a:srgbClr val="0D0D0D"/>
                </a:solidFill>
                <a:latin typeface="Cambria"/>
                <a:cs typeface="Cambria"/>
              </a:rPr>
              <a:t>UPOS:</a:t>
            </a:r>
            <a:r>
              <a:rPr sz="2000" spc="-25" dirty="0">
                <a:solidFill>
                  <a:srgbClr val="0D0D0D"/>
                </a:solidFill>
                <a:latin typeface="Cambria"/>
                <a:cs typeface="Cambria"/>
              </a:rPr>
              <a:t> </a:t>
            </a:r>
            <a:r>
              <a:rPr sz="2000" spc="-15" dirty="0">
                <a:solidFill>
                  <a:srgbClr val="0D0D0D"/>
                </a:solidFill>
                <a:latin typeface="Cambria"/>
                <a:cs typeface="Cambria"/>
              </a:rPr>
              <a:t>Universal</a:t>
            </a:r>
            <a:r>
              <a:rPr sz="2000" spc="-25" dirty="0">
                <a:solidFill>
                  <a:srgbClr val="0D0D0D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0D0D0D"/>
                </a:solidFill>
                <a:latin typeface="Cambria"/>
                <a:cs typeface="Cambria"/>
              </a:rPr>
              <a:t>POS</a:t>
            </a:r>
            <a:r>
              <a:rPr sz="2000" spc="-20" dirty="0">
                <a:solidFill>
                  <a:srgbClr val="0D0D0D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0D0D0D"/>
                </a:solidFill>
                <a:latin typeface="Cambria"/>
                <a:cs typeface="Cambria"/>
              </a:rPr>
              <a:t>tag</a:t>
            </a:r>
            <a:endParaRPr sz="2000">
              <a:latin typeface="Cambria"/>
              <a:cs typeface="Cambria"/>
            </a:endParaRPr>
          </a:p>
          <a:p>
            <a:pPr marL="469900" indent="-457200">
              <a:lnSpc>
                <a:spcPct val="100000"/>
              </a:lnSpc>
              <a:buClr>
                <a:srgbClr val="404040"/>
              </a:buClr>
              <a:buAutoNum type="arabicPeriod" startAt="4"/>
              <a:tabLst>
                <a:tab pos="469265" algn="l"/>
                <a:tab pos="469900" algn="l"/>
              </a:tabLst>
            </a:pPr>
            <a:r>
              <a:rPr sz="2000" spc="-5" dirty="0">
                <a:solidFill>
                  <a:srgbClr val="0D0D0D"/>
                </a:solidFill>
                <a:latin typeface="Cambria"/>
                <a:cs typeface="Cambria"/>
              </a:rPr>
              <a:t>XPOS:</a:t>
            </a:r>
            <a:r>
              <a:rPr sz="2000" spc="-15" dirty="0">
                <a:solidFill>
                  <a:srgbClr val="0D0D0D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0D0D0D"/>
                </a:solidFill>
                <a:latin typeface="Cambria"/>
                <a:cs typeface="Cambria"/>
              </a:rPr>
              <a:t>Language-specific</a:t>
            </a:r>
            <a:r>
              <a:rPr sz="2000" dirty="0">
                <a:solidFill>
                  <a:srgbClr val="0D0D0D"/>
                </a:solidFill>
                <a:latin typeface="Cambria"/>
                <a:cs typeface="Cambria"/>
              </a:rPr>
              <a:t> POS</a:t>
            </a:r>
            <a:r>
              <a:rPr sz="2000" spc="-15" dirty="0">
                <a:solidFill>
                  <a:srgbClr val="0D0D0D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0D0D0D"/>
                </a:solidFill>
                <a:latin typeface="Cambria"/>
                <a:cs typeface="Cambria"/>
              </a:rPr>
              <a:t>tag</a:t>
            </a:r>
            <a:r>
              <a:rPr sz="2000" spc="395" dirty="0">
                <a:solidFill>
                  <a:srgbClr val="0D0D0D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404040"/>
                </a:solidFill>
                <a:latin typeface="Cambria"/>
                <a:cs typeface="Cambria"/>
              </a:rPr>
              <a:t>10.</a:t>
            </a:r>
            <a:r>
              <a:rPr sz="2000" spc="51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0D0D0D"/>
                </a:solidFill>
                <a:latin typeface="Cambria"/>
                <a:cs typeface="Cambria"/>
              </a:rPr>
              <a:t>MISC:</a:t>
            </a:r>
            <a:r>
              <a:rPr sz="2000" spc="-10" dirty="0">
                <a:solidFill>
                  <a:srgbClr val="0D0D0D"/>
                </a:solidFill>
                <a:latin typeface="Cambria"/>
                <a:cs typeface="Cambria"/>
              </a:rPr>
              <a:t> </a:t>
            </a:r>
            <a:r>
              <a:rPr sz="2000" spc="-15" dirty="0">
                <a:solidFill>
                  <a:srgbClr val="0D0D0D"/>
                </a:solidFill>
                <a:latin typeface="Cambria"/>
                <a:cs typeface="Cambria"/>
              </a:rPr>
              <a:t>Any</a:t>
            </a:r>
            <a:r>
              <a:rPr sz="2000" spc="-5" dirty="0">
                <a:solidFill>
                  <a:srgbClr val="0D0D0D"/>
                </a:solidFill>
                <a:latin typeface="Cambria"/>
                <a:cs typeface="Cambria"/>
              </a:rPr>
              <a:t> other</a:t>
            </a:r>
            <a:r>
              <a:rPr sz="2000" spc="-10" dirty="0">
                <a:solidFill>
                  <a:srgbClr val="0D0D0D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0D0D0D"/>
                </a:solidFill>
                <a:latin typeface="Cambria"/>
                <a:cs typeface="Cambria"/>
              </a:rPr>
              <a:t>annotation</a:t>
            </a:r>
            <a:endParaRPr sz="2000">
              <a:latin typeface="Cambria"/>
              <a:cs typeface="Cambria"/>
            </a:endParaRPr>
          </a:p>
          <a:p>
            <a:pPr marL="469900" indent="-457200">
              <a:lnSpc>
                <a:spcPct val="100000"/>
              </a:lnSpc>
              <a:buClr>
                <a:srgbClr val="404040"/>
              </a:buClr>
              <a:buAutoNum type="arabicPeriod" startAt="4"/>
              <a:tabLst>
                <a:tab pos="469265" algn="l"/>
                <a:tab pos="469900" algn="l"/>
              </a:tabLst>
            </a:pPr>
            <a:r>
              <a:rPr sz="2000" spc="-25" dirty="0">
                <a:solidFill>
                  <a:srgbClr val="0D0D0D"/>
                </a:solidFill>
                <a:latin typeface="Cambria"/>
                <a:cs typeface="Cambria"/>
              </a:rPr>
              <a:t>FEATS: </a:t>
            </a:r>
            <a:r>
              <a:rPr sz="2000" spc="-5" dirty="0">
                <a:solidFill>
                  <a:srgbClr val="0D0D0D"/>
                </a:solidFill>
                <a:latin typeface="Cambria"/>
                <a:cs typeface="Cambria"/>
              </a:rPr>
              <a:t>Morphological</a:t>
            </a:r>
            <a:r>
              <a:rPr sz="2000" spc="-25" dirty="0">
                <a:solidFill>
                  <a:srgbClr val="0D0D0D"/>
                </a:solidFill>
                <a:latin typeface="Cambria"/>
                <a:cs typeface="Cambria"/>
              </a:rPr>
              <a:t> </a:t>
            </a:r>
            <a:r>
              <a:rPr sz="2000" spc="-15" dirty="0">
                <a:solidFill>
                  <a:srgbClr val="0D0D0D"/>
                </a:solidFill>
                <a:latin typeface="Cambria"/>
                <a:cs typeface="Cambria"/>
              </a:rPr>
              <a:t>features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3255" indent="-343535">
              <a:lnSpc>
                <a:spcPct val="100000"/>
              </a:lnSpc>
              <a:spcBef>
                <a:spcPts val="100"/>
              </a:spcBef>
              <a:buClr>
                <a:srgbClr val="404040"/>
              </a:buClr>
              <a:buFont typeface="Arial MT"/>
              <a:buChar char="•"/>
              <a:tabLst>
                <a:tab pos="643255" algn="l"/>
                <a:tab pos="643890" algn="l"/>
              </a:tabLst>
            </a:pPr>
            <a:r>
              <a:rPr spc="-10" dirty="0"/>
              <a:t>TSV</a:t>
            </a:r>
            <a:r>
              <a:rPr spc="-15" dirty="0"/>
              <a:t> </a:t>
            </a:r>
            <a:r>
              <a:rPr dirty="0"/>
              <a:t>=</a:t>
            </a:r>
            <a:r>
              <a:rPr spc="-25" dirty="0"/>
              <a:t> </a:t>
            </a:r>
            <a:r>
              <a:rPr dirty="0"/>
              <a:t>tab</a:t>
            </a:r>
            <a:r>
              <a:rPr spc="-25" dirty="0"/>
              <a:t> </a:t>
            </a:r>
            <a:r>
              <a:rPr spc="-10" dirty="0"/>
              <a:t>separated</a:t>
            </a:r>
            <a:r>
              <a:rPr spc="-15" dirty="0"/>
              <a:t> </a:t>
            </a:r>
            <a:r>
              <a:rPr spc="-10" dirty="0"/>
              <a:t>values</a:t>
            </a:r>
          </a:p>
          <a:p>
            <a:pPr marL="643255" indent="-343535">
              <a:lnSpc>
                <a:spcPct val="100000"/>
              </a:lnSpc>
              <a:spcBef>
                <a:spcPts val="2040"/>
              </a:spcBef>
              <a:buClr>
                <a:srgbClr val="404040"/>
              </a:buClr>
              <a:buFont typeface="Arial MT"/>
              <a:buChar char="•"/>
              <a:tabLst>
                <a:tab pos="643255" algn="l"/>
                <a:tab pos="643890" algn="l"/>
              </a:tabLst>
            </a:pPr>
            <a:r>
              <a:rPr spc="-5" dirty="0"/>
              <a:t>CoNLL-U </a:t>
            </a:r>
            <a:r>
              <a:rPr spc="-10" dirty="0"/>
              <a:t>format</a:t>
            </a:r>
            <a:r>
              <a:rPr dirty="0"/>
              <a:t> </a:t>
            </a:r>
            <a:r>
              <a:rPr spc="-10" dirty="0"/>
              <a:t>(StanfordNLP/Stanza,</a:t>
            </a:r>
            <a:r>
              <a:rPr spc="-5" dirty="0"/>
              <a:t> UD):</a:t>
            </a:r>
          </a:p>
          <a:p>
            <a:pPr marL="469900" indent="-457200">
              <a:lnSpc>
                <a:spcPct val="100000"/>
              </a:lnSpc>
              <a:spcBef>
                <a:spcPts val="2150"/>
              </a:spcBef>
              <a:buClr>
                <a:srgbClr val="404040"/>
              </a:buClr>
              <a:buAutoNum type="arabicPeriod"/>
              <a:tabLst>
                <a:tab pos="469265" algn="l"/>
                <a:tab pos="469900" algn="l"/>
                <a:tab pos="4101465" algn="l"/>
                <a:tab pos="4558665" algn="l"/>
              </a:tabLst>
            </a:pPr>
            <a:r>
              <a:rPr sz="2000" spc="-5" dirty="0"/>
              <a:t>ID: </a:t>
            </a:r>
            <a:r>
              <a:rPr sz="2000" spc="-40" dirty="0"/>
              <a:t>Word</a:t>
            </a:r>
            <a:r>
              <a:rPr sz="2000" spc="5" dirty="0"/>
              <a:t> </a:t>
            </a:r>
            <a:r>
              <a:rPr sz="2000" spc="-10" dirty="0"/>
              <a:t>index</a:t>
            </a:r>
            <a:r>
              <a:rPr sz="2000" spc="-5" dirty="0"/>
              <a:t> (starting</a:t>
            </a:r>
            <a:r>
              <a:rPr sz="2000" dirty="0"/>
              <a:t> </a:t>
            </a:r>
            <a:r>
              <a:rPr sz="2000" spc="-15" dirty="0"/>
              <a:t>from</a:t>
            </a:r>
            <a:r>
              <a:rPr sz="2000" dirty="0"/>
              <a:t> 1)	</a:t>
            </a:r>
            <a:r>
              <a:rPr sz="2000" dirty="0">
                <a:solidFill>
                  <a:srgbClr val="404040"/>
                </a:solidFill>
              </a:rPr>
              <a:t>7.	</a:t>
            </a:r>
            <a:r>
              <a:rPr sz="2000" spc="-5" dirty="0"/>
              <a:t>HEAD:</a:t>
            </a:r>
            <a:r>
              <a:rPr sz="2000" spc="-20" dirty="0"/>
              <a:t> </a:t>
            </a:r>
            <a:r>
              <a:rPr sz="2000" spc="-5" dirty="0"/>
              <a:t>Head</a:t>
            </a:r>
            <a:r>
              <a:rPr sz="2000" spc="-10" dirty="0"/>
              <a:t> </a:t>
            </a:r>
            <a:r>
              <a:rPr sz="2000" dirty="0"/>
              <a:t>of</a:t>
            </a:r>
            <a:r>
              <a:rPr sz="2000" spc="-20" dirty="0"/>
              <a:t> </a:t>
            </a:r>
            <a:r>
              <a:rPr sz="2000" spc="-5" dirty="0"/>
              <a:t>the</a:t>
            </a:r>
            <a:r>
              <a:rPr sz="2000" spc="-20" dirty="0"/>
              <a:t> </a:t>
            </a:r>
            <a:r>
              <a:rPr sz="2000" spc="-10" dirty="0"/>
              <a:t>current</a:t>
            </a:r>
            <a:r>
              <a:rPr sz="2000" spc="-20" dirty="0"/>
              <a:t> </a:t>
            </a:r>
            <a:r>
              <a:rPr sz="2000" spc="-15" dirty="0"/>
              <a:t>word</a:t>
            </a:r>
            <a:endParaRPr sz="2000"/>
          </a:p>
          <a:p>
            <a:pPr marL="469900" indent="-457200">
              <a:lnSpc>
                <a:spcPct val="100000"/>
              </a:lnSpc>
              <a:buClr>
                <a:srgbClr val="404040"/>
              </a:buClr>
              <a:buAutoNum type="arabicPeriod"/>
              <a:tabLst>
                <a:tab pos="469265" algn="l"/>
                <a:tab pos="469900" algn="l"/>
                <a:tab pos="4270375" algn="l"/>
              </a:tabLst>
            </a:pPr>
            <a:r>
              <a:rPr sz="2000" spc="-5" dirty="0"/>
              <a:t>FORM: </a:t>
            </a:r>
            <a:r>
              <a:rPr sz="2000" spc="-40" dirty="0"/>
              <a:t>Word</a:t>
            </a:r>
            <a:r>
              <a:rPr sz="2000" dirty="0"/>
              <a:t> </a:t>
            </a:r>
            <a:r>
              <a:rPr sz="2000" spc="-10" dirty="0"/>
              <a:t>form</a:t>
            </a:r>
            <a:r>
              <a:rPr sz="2000" spc="-5" dirty="0"/>
              <a:t> </a:t>
            </a:r>
            <a:r>
              <a:rPr sz="2000" dirty="0"/>
              <a:t>or	</a:t>
            </a:r>
            <a:r>
              <a:rPr sz="2000" spc="-5" dirty="0"/>
              <a:t>(ID</a:t>
            </a:r>
            <a:r>
              <a:rPr sz="2000" spc="-30" dirty="0"/>
              <a:t> </a:t>
            </a:r>
            <a:r>
              <a:rPr sz="2000" dirty="0"/>
              <a:t>or</a:t>
            </a:r>
            <a:r>
              <a:rPr sz="2000" spc="-35" dirty="0"/>
              <a:t> </a:t>
            </a:r>
            <a:r>
              <a:rPr sz="2000" dirty="0"/>
              <a:t>0)</a:t>
            </a:r>
            <a:endParaRPr sz="2000"/>
          </a:p>
        </p:txBody>
      </p:sp>
      <p:sp>
        <p:nvSpPr>
          <p:cNvPr id="10" name="object 10"/>
          <p:cNvSpPr txBox="1"/>
          <p:nvPr/>
        </p:nvSpPr>
        <p:spPr>
          <a:xfrm>
            <a:off x="4475161" y="6388100"/>
            <a:ext cx="1936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B0BCC1"/>
                </a:solidFill>
                <a:latin typeface="Cambria"/>
                <a:cs typeface="Cambria"/>
              </a:rPr>
              <a:t>24</a:t>
            </a:r>
            <a:endParaRPr sz="12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42350" cy="6377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dirty="0">
                          <a:latin typeface="Cambria"/>
                          <a:cs typeface="Cambria"/>
                        </a:rPr>
                        <a:t>План</a:t>
                      </a:r>
                      <a:r>
                        <a:rPr sz="4800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5" dirty="0">
                          <a:latin typeface="Cambria"/>
                          <a:cs typeface="Cambria"/>
                        </a:rPr>
                        <a:t>лекции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  <a:p>
                      <a:pPr marL="1078230" indent="-343535">
                        <a:lnSpc>
                          <a:spcPct val="100000"/>
                        </a:lnSpc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  <a:tab pos="1078865" algn="l"/>
                        </a:tabLst>
                      </a:pPr>
                      <a:r>
                        <a:rPr sz="2400" dirty="0">
                          <a:latin typeface="Cambria"/>
                          <a:cs typeface="Cambria"/>
                        </a:rPr>
                        <a:t>Включить</a:t>
                      </a:r>
                      <a:r>
                        <a:rPr sz="2400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запись!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1078230" indent="-343535">
                        <a:lnSpc>
                          <a:spcPct val="100000"/>
                        </a:lnSpc>
                        <a:spcBef>
                          <a:spcPts val="2014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  <a:tab pos="1078865" algn="l"/>
                        </a:tabLst>
                      </a:pPr>
                      <a:r>
                        <a:rPr sz="2400" spc="-10" dirty="0">
                          <a:latin typeface="Cambria"/>
                          <a:cs typeface="Cambria"/>
                        </a:rPr>
                        <a:t>Продолжение</a:t>
                      </a:r>
                      <a:r>
                        <a:rPr sz="24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про</a:t>
                      </a:r>
                      <a:r>
                        <a:rPr sz="24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нейросети</a:t>
                      </a:r>
                      <a:r>
                        <a:rPr sz="24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в</a:t>
                      </a:r>
                      <a:r>
                        <a:rPr sz="24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NLP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1078230" marR="1372870" indent="-342900">
                        <a:lnSpc>
                          <a:spcPct val="100800"/>
                        </a:lnSpc>
                        <a:spcBef>
                          <a:spcPts val="1995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  <a:tab pos="1078865" algn="l"/>
                        </a:tabLst>
                      </a:pPr>
                      <a:r>
                        <a:rPr sz="2400" dirty="0">
                          <a:latin typeface="Cambria"/>
                          <a:cs typeface="Cambria"/>
                        </a:rPr>
                        <a:t>Как </a:t>
                      </a:r>
                      <a:r>
                        <a:rPr sz="2400" spc="-15" dirty="0">
                          <a:latin typeface="Cambria"/>
                          <a:cs typeface="Cambria"/>
                        </a:rPr>
                        <a:t>формулируется </a:t>
                      </a:r>
                      <a:r>
                        <a:rPr sz="2400" spc="-10" dirty="0">
                          <a:latin typeface="Cambria"/>
                          <a:cs typeface="Cambria"/>
                        </a:rPr>
                        <a:t>задача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автоматического </a:t>
                      </a:r>
                      <a:r>
                        <a:rPr sz="2400" spc="-5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морфологического анализа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1078230" indent="-343535">
                        <a:lnSpc>
                          <a:spcPct val="100000"/>
                        </a:lnSpc>
                        <a:spcBef>
                          <a:spcPts val="2014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  <a:tab pos="1078865" algn="l"/>
                        </a:tabLst>
                      </a:pPr>
                      <a:r>
                        <a:rPr sz="2400" spc="-5" dirty="0">
                          <a:latin typeface="Cambria"/>
                          <a:cs typeface="Cambria"/>
                        </a:rPr>
                        <a:t>POS-tagging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1078230" indent="-343535">
                        <a:lnSpc>
                          <a:spcPct val="100000"/>
                        </a:lnSpc>
                        <a:spcBef>
                          <a:spcPts val="1920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  <a:tab pos="1078865" algn="l"/>
                        </a:tabLst>
                      </a:pPr>
                      <a:r>
                        <a:rPr sz="2400" spc="-5" dirty="0">
                          <a:latin typeface="Cambria"/>
                          <a:cs typeface="Cambria"/>
                        </a:rPr>
                        <a:t>Оценка</a:t>
                      </a:r>
                      <a:r>
                        <a:rPr sz="24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latin typeface="Cambria"/>
                          <a:cs typeface="Cambria"/>
                        </a:rPr>
                        <a:t>качества</a:t>
                      </a:r>
                      <a:r>
                        <a:rPr sz="24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морфоанализа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1334452" y="2179332"/>
            <a:ext cx="2500630" cy="355600"/>
          </a:xfrm>
          <a:custGeom>
            <a:avLst/>
            <a:gdLst/>
            <a:ahLst/>
            <a:cxnLst/>
            <a:rect l="l" t="t" r="r" b="b"/>
            <a:pathLst>
              <a:path w="2500629" h="355600">
                <a:moveTo>
                  <a:pt x="2500426" y="0"/>
                </a:moveTo>
                <a:lnTo>
                  <a:pt x="185737" y="0"/>
                </a:lnTo>
                <a:lnTo>
                  <a:pt x="0" y="0"/>
                </a:lnTo>
                <a:lnTo>
                  <a:pt x="0" y="355600"/>
                </a:lnTo>
                <a:lnTo>
                  <a:pt x="185724" y="355600"/>
                </a:lnTo>
                <a:lnTo>
                  <a:pt x="2500426" y="355600"/>
                </a:lnTo>
                <a:lnTo>
                  <a:pt x="2500426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spc="-5" dirty="0">
                          <a:latin typeface="Cambria"/>
                          <a:cs typeface="Cambria"/>
                        </a:rPr>
                        <a:t>Пример</a:t>
                      </a:r>
                      <a:r>
                        <a:rPr sz="480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5" dirty="0">
                          <a:latin typeface="Cambria"/>
                          <a:cs typeface="Cambria"/>
                        </a:rPr>
                        <a:t>разметки</a:t>
                      </a:r>
                      <a:r>
                        <a:rPr sz="480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5" dirty="0">
                          <a:latin typeface="Cambria"/>
                          <a:cs typeface="Cambria"/>
                        </a:rPr>
                        <a:t>CoNLL-U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25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527" y="3212975"/>
            <a:ext cx="8543761" cy="165618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421640">
                        <a:lnSpc>
                          <a:spcPct val="100000"/>
                        </a:lnSpc>
                        <a:spcBef>
                          <a:spcPts val="2635"/>
                        </a:spcBef>
                      </a:pPr>
                      <a:r>
                        <a:rPr sz="43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Представление</a:t>
                      </a:r>
                      <a:r>
                        <a:rPr sz="4300" spc="-1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3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разметки</a:t>
                      </a:r>
                      <a:r>
                        <a:rPr sz="43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3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(XML)</a:t>
                      </a:r>
                      <a:endParaRPr sz="4300">
                        <a:latin typeface="Cambria"/>
                        <a:cs typeface="Cambria"/>
                      </a:endParaRPr>
                    </a:p>
                  </a:txBody>
                  <a:tcPr marL="0" marR="0" marT="334645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587375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600" dirty="0">
                          <a:solidFill>
                            <a:srgbClr val="7F7F7F"/>
                          </a:solidFill>
                          <a:latin typeface="Cambria"/>
                          <a:cs typeface="Cambria"/>
                        </a:rPr>
                        <a:t>(из </a:t>
                      </a:r>
                      <a:r>
                        <a:rPr sz="1600" spc="-15" dirty="0">
                          <a:solidFill>
                            <a:srgbClr val="7F7F7F"/>
                          </a:solidFill>
                          <a:latin typeface="Cambria"/>
                          <a:cs typeface="Cambria"/>
                        </a:rPr>
                        <a:t>подкорпуса</a:t>
                      </a:r>
                      <a:r>
                        <a:rPr sz="1600" spc="5" dirty="0">
                          <a:solidFill>
                            <a:srgbClr val="7F7F7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600" spc="-5" dirty="0">
                          <a:solidFill>
                            <a:srgbClr val="7F7F7F"/>
                          </a:solidFill>
                          <a:latin typeface="Cambria"/>
                          <a:cs typeface="Cambria"/>
                        </a:rPr>
                        <a:t>НКРЯ со снятой</a:t>
                      </a:r>
                      <a:r>
                        <a:rPr sz="1600" dirty="0">
                          <a:solidFill>
                            <a:srgbClr val="7F7F7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600" spc="-5" dirty="0">
                          <a:solidFill>
                            <a:srgbClr val="7F7F7F"/>
                          </a:solidFill>
                          <a:latin typeface="Cambria"/>
                          <a:cs typeface="Cambria"/>
                        </a:rPr>
                        <a:t>омонимией)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26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7791" y="2492897"/>
            <a:ext cx="8530055" cy="269529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Датасеты</a:t>
                      </a:r>
                      <a:r>
                        <a:rPr sz="4800" spc="-2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(English)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  <a:p>
                      <a:pPr marL="1078230" indent="-343535">
                        <a:lnSpc>
                          <a:spcPct val="100000"/>
                        </a:lnSpc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  <a:tab pos="1078865" algn="l"/>
                        </a:tabLst>
                      </a:pPr>
                      <a:r>
                        <a:rPr sz="2400" spc="-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Brown</a:t>
                      </a:r>
                      <a:r>
                        <a:rPr sz="2400" spc="-4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Corpus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1078230" indent="-343535">
                        <a:lnSpc>
                          <a:spcPct val="100000"/>
                        </a:lnSpc>
                        <a:spcBef>
                          <a:spcPts val="2014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  <a:tab pos="1078865" algn="l"/>
                        </a:tabLst>
                      </a:pPr>
                      <a:r>
                        <a:rPr sz="2400" spc="-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Penn</a:t>
                      </a:r>
                      <a:r>
                        <a:rPr sz="2400" spc="-3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2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Treebank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735330" marR="4409440">
                        <a:lnSpc>
                          <a:spcPct val="163300"/>
                        </a:lnSpc>
                        <a:spcBef>
                          <a:spcPts val="195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  <a:tab pos="1078865" algn="l"/>
                        </a:tabLst>
                      </a:pPr>
                      <a:r>
                        <a:rPr sz="2400" u="sng" spc="-15" dirty="0">
                          <a:solidFill>
                            <a:srgbClr val="0D0D0D"/>
                          </a:solidFill>
                          <a:uFill>
                            <a:solidFill>
                              <a:srgbClr val="0D0D0D"/>
                            </a:solidFill>
                          </a:uFill>
                          <a:latin typeface="Cambria"/>
                          <a:cs typeface="Cambria"/>
                        </a:rPr>
                        <a:t>Universal </a:t>
                      </a:r>
                      <a:r>
                        <a:rPr sz="2400" u="sng" spc="-5" dirty="0">
                          <a:solidFill>
                            <a:srgbClr val="0D0D0D"/>
                          </a:solidFill>
                          <a:uFill>
                            <a:solidFill>
                              <a:srgbClr val="0D0D0D"/>
                            </a:solidFill>
                          </a:uFill>
                          <a:latin typeface="Cambria"/>
                          <a:cs typeface="Cambria"/>
                        </a:rPr>
                        <a:t>Dependencies </a:t>
                      </a:r>
                      <a:r>
                        <a:rPr sz="2400" spc="-5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Есть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в</a:t>
                      </a:r>
                      <a:r>
                        <a:rPr sz="2400" spc="-2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ourier New"/>
                          <a:cs typeface="Courier New"/>
                        </a:rPr>
                        <a:t>nltk.corpus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63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27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048935"/>
              </p:ext>
            </p:extLst>
          </p:nvPr>
        </p:nvGraphicFramePr>
        <p:xfrm>
          <a:off x="249681" y="231393"/>
          <a:ext cx="9199119" cy="65778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99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Датасеты</a:t>
                      </a:r>
                      <a:r>
                        <a:rPr sz="4800" spc="-1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2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(для</a:t>
                      </a:r>
                      <a:r>
                        <a:rPr sz="48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3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русского)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600" dirty="0">
                        <a:latin typeface="Times New Roman"/>
                        <a:cs typeface="Times New Roman"/>
                      </a:endParaRPr>
                    </a:p>
                    <a:p>
                      <a:pPr marL="717550" indent="-343535">
                        <a:lnSpc>
                          <a:spcPct val="100000"/>
                        </a:lnSpc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717550" algn="l"/>
                          <a:tab pos="718185" algn="l"/>
                        </a:tabLst>
                      </a:pPr>
                      <a:r>
                        <a:rPr sz="2400" u="sng" spc="-15" dirty="0">
                          <a:solidFill>
                            <a:srgbClr val="0D0D0D"/>
                          </a:solidFill>
                          <a:uFill>
                            <a:solidFill>
                              <a:srgbClr val="0D0D0D"/>
                            </a:solidFill>
                          </a:uFill>
                          <a:latin typeface="Cambria"/>
                          <a:cs typeface="Cambria"/>
                        </a:rPr>
                        <a:t>Universal</a:t>
                      </a:r>
                      <a:r>
                        <a:rPr sz="2400" u="sng" spc="-20" dirty="0">
                          <a:solidFill>
                            <a:srgbClr val="0D0D0D"/>
                          </a:solidFill>
                          <a:uFill>
                            <a:solidFill>
                              <a:srgbClr val="0D0D0D"/>
                            </a:solidFill>
                          </a:u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u="sng" spc="-5" dirty="0">
                          <a:solidFill>
                            <a:srgbClr val="0D0D0D"/>
                          </a:solidFill>
                          <a:uFill>
                            <a:solidFill>
                              <a:srgbClr val="0D0D0D"/>
                            </a:solidFill>
                          </a:uFill>
                          <a:latin typeface="Cambria"/>
                          <a:cs typeface="Cambria"/>
                        </a:rPr>
                        <a:t>Dependencies</a:t>
                      </a:r>
                      <a:endParaRPr sz="2400" dirty="0">
                        <a:latin typeface="Cambria"/>
                        <a:cs typeface="Cambria"/>
                      </a:endParaRPr>
                    </a:p>
                    <a:p>
                      <a:pPr marL="717550" indent="-343535">
                        <a:lnSpc>
                          <a:spcPct val="100000"/>
                        </a:lnSpc>
                        <a:spcBef>
                          <a:spcPts val="2039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717550" algn="l"/>
                          <a:tab pos="718185" algn="l"/>
                        </a:tabLst>
                      </a:pP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НКРЯ</a:t>
                      </a:r>
                      <a:r>
                        <a:rPr sz="2400" spc="-2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(RNC)</a:t>
                      </a:r>
                      <a:r>
                        <a:rPr sz="2400" spc="-20" dirty="0">
                          <a:solidFill>
                            <a:srgbClr val="524A82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u="sng" spc="-5" dirty="0">
                          <a:solidFill>
                            <a:srgbClr val="524A82"/>
                          </a:solidFill>
                          <a:uFill>
                            <a:solidFill>
                              <a:srgbClr val="524A82"/>
                            </a:solidFill>
                          </a:uFill>
                          <a:latin typeface="Cambria"/>
                          <a:cs typeface="Cambria"/>
                        </a:rPr>
                        <a:t>https://ruscorpora.ru/new</a:t>
                      </a:r>
                      <a:r>
                        <a:rPr sz="2400" u="sng" spc="-5" dirty="0">
                          <a:solidFill>
                            <a:srgbClr val="0D0D0D"/>
                          </a:solidFill>
                          <a:uFill>
                            <a:solidFill>
                              <a:srgbClr val="524A82"/>
                            </a:solidFill>
                          </a:uFill>
                          <a:latin typeface="Cambria"/>
                          <a:cs typeface="Cambria"/>
                        </a:rPr>
                        <a:t>/</a:t>
                      </a:r>
                      <a:endParaRPr sz="2400" dirty="0">
                        <a:latin typeface="Cambria"/>
                        <a:cs typeface="Cambria"/>
                      </a:endParaRPr>
                    </a:p>
                    <a:p>
                      <a:pPr marL="717550" indent="-343535">
                        <a:lnSpc>
                          <a:spcPct val="100000"/>
                        </a:lnSpc>
                        <a:spcBef>
                          <a:spcPts val="2014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717550" algn="l"/>
                          <a:tab pos="718185" algn="l"/>
                        </a:tabLst>
                      </a:pPr>
                      <a:r>
                        <a:rPr sz="2400" spc="-35" dirty="0" err="1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SynTagRus</a:t>
                      </a:r>
                      <a:r>
                        <a:rPr lang="en-US" sz="2400" spc="-3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(</a:t>
                      </a:r>
                      <a:r>
                        <a:rPr lang="ru-RU" sz="2400" spc="-3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ИППИ РАН </a:t>
                      </a:r>
                      <a:r>
                        <a:rPr lang="en-US" sz="2400" spc="-3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+ </a:t>
                      </a:r>
                      <a:r>
                        <a:rPr lang="ru-RU" sz="2400" spc="-3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ИРЯ РАН[⇨]</a:t>
                      </a:r>
                      <a:r>
                        <a:rPr lang="en-US" sz="2400" spc="-3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– </a:t>
                      </a:r>
                      <a:r>
                        <a:rPr lang="ru-RU" sz="2400" spc="-3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СМЫСЛ-ТЕКСТ. различны</a:t>
                      </a:r>
                      <a:r>
                        <a:rPr lang="en-US" sz="2400" spc="-3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t</a:t>
                      </a:r>
                      <a:r>
                        <a:rPr lang="ru-RU" sz="2400" spc="-3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жанр</a:t>
                      </a:r>
                      <a:r>
                        <a:rPr lang="en-US" sz="2400" spc="-3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s</a:t>
                      </a:r>
                      <a:r>
                        <a:rPr lang="ru-RU" sz="2400" spc="-3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; общее количество словоупотреблений </a:t>
                      </a:r>
                      <a:r>
                        <a:rPr lang="en-US" sz="2400" spc="-3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  &gt;</a:t>
                      </a:r>
                      <a:r>
                        <a:rPr lang="ru-RU" sz="2400" spc="-3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1,5 миллионов</a:t>
                      </a:r>
                      <a:r>
                        <a:rPr lang="en-US" sz="2400" spc="-3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); XML </a:t>
                      </a:r>
                      <a:r>
                        <a:rPr lang="ru-RU" sz="2400" b="1" spc="-3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=</a:t>
                      </a:r>
                      <a:r>
                        <a:rPr lang="en-US" sz="2400" b="1" spc="-3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&gt; </a:t>
                      </a:r>
                      <a:r>
                        <a:rPr lang="ru-RU" sz="2400" b="1" spc="-3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источник русских </a:t>
                      </a:r>
                      <a:r>
                        <a:rPr lang="en-US" sz="2400" b="1" spc="-3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UD(!)</a:t>
                      </a:r>
                      <a:r>
                        <a:rPr lang="ru-RU" sz="2400" b="1" spc="-3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, НКРЯ</a:t>
                      </a:r>
                      <a:endParaRPr sz="2400" b="1" dirty="0">
                        <a:latin typeface="Cambria"/>
                        <a:cs typeface="Cambria"/>
                      </a:endParaRPr>
                    </a:p>
                    <a:p>
                      <a:pPr marL="717550" marR="2696845" indent="-342900">
                        <a:lnSpc>
                          <a:spcPct val="100800"/>
                        </a:lnSpc>
                        <a:spcBef>
                          <a:spcPts val="1995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717550" algn="l"/>
                          <a:tab pos="718185" algn="l"/>
                        </a:tabLst>
                      </a:pPr>
                      <a:r>
                        <a:rPr sz="2400" spc="-2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GramEval</a:t>
                      </a:r>
                      <a:r>
                        <a:rPr sz="2400" spc="-10" dirty="0">
                          <a:solidFill>
                            <a:srgbClr val="524A82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u="sng" spc="-5" dirty="0">
                          <a:solidFill>
                            <a:srgbClr val="524A82"/>
                          </a:solidFill>
                          <a:uFill>
                            <a:solidFill>
                              <a:srgbClr val="524A82"/>
                            </a:solidFill>
                          </a:uFill>
                          <a:latin typeface="Cambria"/>
                          <a:cs typeface="Cambria"/>
                        </a:rPr>
                        <a:t>https://github.com/dialogue- </a:t>
                      </a:r>
                      <a:r>
                        <a:rPr sz="2400" spc="-515" dirty="0">
                          <a:solidFill>
                            <a:srgbClr val="524A82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u="sng" spc="-15" dirty="0">
                          <a:solidFill>
                            <a:srgbClr val="524A82"/>
                          </a:solidFill>
                          <a:uFill>
                            <a:solidFill>
                              <a:srgbClr val="524A82"/>
                            </a:solidFill>
                          </a:uFill>
                          <a:latin typeface="Cambria"/>
                          <a:cs typeface="Cambria"/>
                        </a:rPr>
                        <a:t>evaluation/</a:t>
                      </a:r>
                      <a:r>
                        <a:rPr sz="2400" u="sng" spc="-15" dirty="0">
                          <a:solidFill>
                            <a:srgbClr val="0D0D0D"/>
                          </a:solidFill>
                          <a:uFill>
                            <a:solidFill>
                              <a:srgbClr val="524A82"/>
                            </a:solidFill>
                          </a:uFill>
                          <a:latin typeface="Cambria"/>
                          <a:cs typeface="Cambria"/>
                        </a:rPr>
                        <a:t>GramEval2020</a:t>
                      </a:r>
                      <a:endParaRPr sz="2400" dirty="0">
                        <a:latin typeface="Cambria"/>
                        <a:cs typeface="Cambria"/>
                      </a:endParaRPr>
                    </a:p>
                    <a:p>
                      <a:pPr marL="717550" indent="-343535">
                        <a:lnSpc>
                          <a:spcPct val="100000"/>
                        </a:lnSpc>
                        <a:spcBef>
                          <a:spcPts val="1920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717550" algn="l"/>
                          <a:tab pos="718185" algn="l"/>
                        </a:tabLst>
                      </a:pP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OpenCorpora</a:t>
                      </a:r>
                      <a:r>
                        <a:rPr sz="2400" spc="-15" dirty="0">
                          <a:solidFill>
                            <a:srgbClr val="524A82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u="sng" spc="-5" dirty="0">
                          <a:solidFill>
                            <a:srgbClr val="524A82"/>
                          </a:solidFill>
                          <a:uFill>
                            <a:solidFill>
                              <a:srgbClr val="524A82"/>
                            </a:solidFill>
                          </a:uFill>
                          <a:latin typeface="Cambria"/>
                          <a:cs typeface="Cambria"/>
                          <a:hlinkClick r:id="rId2"/>
                        </a:rPr>
                        <a:t>http://opencorpora.org</a:t>
                      </a:r>
                      <a:r>
                        <a:rPr sz="2400" u="sng" spc="-5" dirty="0">
                          <a:solidFill>
                            <a:srgbClr val="0D0D0D"/>
                          </a:solidFill>
                          <a:uFill>
                            <a:solidFill>
                              <a:srgbClr val="524A82"/>
                            </a:solidFill>
                          </a:uFill>
                          <a:latin typeface="Cambria"/>
                          <a:cs typeface="Cambria"/>
                          <a:hlinkClick r:id="rId2"/>
                        </a:rPr>
                        <a:t>/</a:t>
                      </a:r>
                      <a:r>
                        <a:rPr lang="en-US" sz="2400" u="sng" spc="-5" dirty="0">
                          <a:solidFill>
                            <a:srgbClr val="0D0D0D"/>
                          </a:solidFill>
                          <a:uFill>
                            <a:solidFill>
                              <a:srgbClr val="524A82"/>
                            </a:solidFill>
                          </a:uFill>
                          <a:latin typeface="Cambria"/>
                          <a:cs typeface="Cambria"/>
                        </a:rPr>
                        <a:t>  (</a:t>
                      </a:r>
                      <a:r>
                        <a:rPr lang="ru-RU" sz="2400" u="sng" spc="-5" dirty="0">
                          <a:solidFill>
                            <a:srgbClr val="0D0D0D"/>
                          </a:solidFill>
                          <a:uFill>
                            <a:solidFill>
                              <a:srgbClr val="524A82"/>
                            </a:solidFill>
                          </a:uFill>
                          <a:latin typeface="Cambria"/>
                          <a:cs typeface="Cambria"/>
                        </a:rPr>
                        <a:t>авт + краудсорсинг)</a:t>
                      </a:r>
                      <a:endParaRPr sz="2400" dirty="0">
                        <a:latin typeface="Cambria"/>
                        <a:cs typeface="Cambria"/>
                      </a:endParaRPr>
                    </a:p>
                    <a:p>
                      <a:pPr marL="717550" indent="-343535">
                        <a:lnSpc>
                          <a:spcPct val="100000"/>
                        </a:lnSpc>
                        <a:spcBef>
                          <a:spcPts val="2014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717550" algn="l"/>
                          <a:tab pos="718185" algn="l"/>
                        </a:tabLst>
                      </a:pPr>
                      <a:r>
                        <a:rPr sz="2400" spc="-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BSNLP-19</a:t>
                      </a:r>
                      <a:r>
                        <a:rPr sz="2400" spc="5" dirty="0">
                          <a:solidFill>
                            <a:srgbClr val="524A82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u="sng" spc="-5" dirty="0">
                          <a:solidFill>
                            <a:srgbClr val="524A82"/>
                          </a:solidFill>
                          <a:uFill>
                            <a:solidFill>
                              <a:srgbClr val="524A82"/>
                            </a:solidFill>
                          </a:uFill>
                          <a:latin typeface="Cambria"/>
                          <a:cs typeface="Cambria"/>
                          <a:hlinkClick r:id="rId3"/>
                        </a:rPr>
                        <a:t>http://bsnlp.cs.helsinki.fi/shared_task.</a:t>
                      </a:r>
                      <a:r>
                        <a:rPr sz="2400" u="sng" spc="-5" dirty="0">
                          <a:solidFill>
                            <a:srgbClr val="0D0D0D"/>
                          </a:solidFill>
                          <a:uFill>
                            <a:solidFill>
                              <a:srgbClr val="524A82"/>
                            </a:solidFill>
                          </a:uFill>
                          <a:latin typeface="Cambria"/>
                          <a:cs typeface="Cambria"/>
                          <a:hlinkClick r:id="rId3"/>
                        </a:rPr>
                        <a:t>html</a:t>
                      </a:r>
                      <a:endParaRPr sz="2400" dirty="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28</a:t>
                      </a:r>
                      <a:endParaRPr sz="1200" dirty="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188290"/>
              </p:ext>
            </p:extLst>
          </p:nvPr>
        </p:nvGraphicFramePr>
        <p:xfrm>
          <a:off x="249681" y="231393"/>
          <a:ext cx="8622665" cy="6528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81280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spc="-5" dirty="0">
                          <a:latin typeface="Cambria"/>
                          <a:cs typeface="Cambria"/>
                        </a:rPr>
                        <a:t>Оценка</a:t>
                      </a:r>
                      <a:r>
                        <a:rPr sz="4800" spc="-15" dirty="0">
                          <a:latin typeface="Cambria"/>
                          <a:cs typeface="Cambria"/>
                        </a:rPr>
                        <a:t> качества</a:t>
                      </a:r>
                      <a:r>
                        <a:rPr sz="4800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4800" dirty="0">
                          <a:latin typeface="Cambria"/>
                          <a:cs typeface="Cambria"/>
                        </a:rPr>
                        <a:t>теггинга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450" dirty="0">
                        <a:latin typeface="Times New Roman"/>
                        <a:cs typeface="Times New Roman"/>
                      </a:endParaRPr>
                    </a:p>
                    <a:p>
                      <a:pPr marL="37465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Cambria"/>
                          <a:cs typeface="Cambria"/>
                        </a:rPr>
                        <a:t>С</a:t>
                      </a:r>
                      <a:r>
                        <a:rPr sz="20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000" dirty="0">
                          <a:latin typeface="Cambria"/>
                          <a:cs typeface="Cambria"/>
                        </a:rPr>
                        <a:t>учётом</a:t>
                      </a:r>
                      <a:r>
                        <a:rPr sz="20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000" spc="-5" dirty="0">
                          <a:latin typeface="Cambria"/>
                          <a:cs typeface="Cambria"/>
                        </a:rPr>
                        <a:t>разрешения</a:t>
                      </a:r>
                      <a:r>
                        <a:rPr sz="20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000" spc="-10" dirty="0">
                          <a:latin typeface="Cambria"/>
                          <a:cs typeface="Cambria"/>
                        </a:rPr>
                        <a:t>неоднозначности:</a:t>
                      </a:r>
                      <a:endParaRPr sz="2000" dirty="0">
                        <a:latin typeface="Cambria"/>
                        <a:cs typeface="Cambria"/>
                      </a:endParaRPr>
                    </a:p>
                    <a:p>
                      <a:pPr marL="717550" indent="-343535">
                        <a:lnSpc>
                          <a:spcPct val="100000"/>
                        </a:lnSpc>
                        <a:spcBef>
                          <a:spcPts val="1800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717550" algn="l"/>
                          <a:tab pos="718185" algn="l"/>
                        </a:tabLst>
                      </a:pPr>
                      <a:r>
                        <a:rPr sz="2000" spc="-10" dirty="0">
                          <a:latin typeface="Cambria"/>
                          <a:cs typeface="Cambria"/>
                        </a:rPr>
                        <a:t>Accuracy</a:t>
                      </a:r>
                      <a:r>
                        <a:rPr sz="20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000" spc="-5" dirty="0">
                          <a:latin typeface="Cambria"/>
                          <a:cs typeface="Cambria"/>
                        </a:rPr>
                        <a:t>на</a:t>
                      </a:r>
                      <a:r>
                        <a:rPr sz="20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000" dirty="0">
                          <a:latin typeface="Cambria"/>
                          <a:cs typeface="Cambria"/>
                        </a:rPr>
                        <a:t>уровне</a:t>
                      </a:r>
                      <a:r>
                        <a:rPr sz="2000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000" dirty="0">
                          <a:latin typeface="Cambria"/>
                          <a:cs typeface="Cambria"/>
                        </a:rPr>
                        <a:t>POS</a:t>
                      </a:r>
                    </a:p>
                    <a:p>
                      <a:pPr marL="717550" indent="-343535">
                        <a:lnSpc>
                          <a:spcPct val="100000"/>
                        </a:lnSpc>
                        <a:spcBef>
                          <a:spcPts val="1705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717550" algn="l"/>
                          <a:tab pos="718185" algn="l"/>
                        </a:tabLst>
                      </a:pPr>
                      <a:r>
                        <a:rPr sz="2000" spc="-10" dirty="0">
                          <a:latin typeface="Cambria"/>
                          <a:cs typeface="Cambria"/>
                        </a:rPr>
                        <a:t>Accuracy </a:t>
                      </a:r>
                      <a:r>
                        <a:rPr sz="2000" spc="-5" dirty="0">
                          <a:latin typeface="Cambria"/>
                          <a:cs typeface="Cambria"/>
                        </a:rPr>
                        <a:t>на</a:t>
                      </a:r>
                      <a:r>
                        <a:rPr sz="20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000" dirty="0">
                          <a:latin typeface="Cambria"/>
                          <a:cs typeface="Cambria"/>
                        </a:rPr>
                        <a:t>уровне</a:t>
                      </a:r>
                      <a:r>
                        <a:rPr sz="20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000" spc="-5" dirty="0">
                          <a:latin typeface="Cambria"/>
                          <a:cs typeface="Cambria"/>
                        </a:rPr>
                        <a:t>полного</a:t>
                      </a:r>
                      <a:r>
                        <a:rPr sz="20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000" spc="-5" dirty="0">
                          <a:latin typeface="Cambria"/>
                          <a:cs typeface="Cambria"/>
                        </a:rPr>
                        <a:t>тега</a:t>
                      </a:r>
                      <a:endParaRPr sz="2000" dirty="0">
                        <a:latin typeface="Cambria"/>
                        <a:cs typeface="Cambria"/>
                      </a:endParaRPr>
                    </a:p>
                    <a:p>
                      <a:pPr marL="717550" indent="-343535">
                        <a:lnSpc>
                          <a:spcPct val="100000"/>
                        </a:lnSpc>
                        <a:spcBef>
                          <a:spcPts val="1800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717550" algn="l"/>
                          <a:tab pos="718185" algn="l"/>
                        </a:tabLst>
                      </a:pPr>
                      <a:r>
                        <a:rPr sz="2000" spc="-10" dirty="0">
                          <a:latin typeface="Cambria"/>
                          <a:cs typeface="Cambria"/>
                        </a:rPr>
                        <a:t>Accuracy </a:t>
                      </a:r>
                      <a:r>
                        <a:rPr sz="2000" spc="-5" dirty="0">
                          <a:latin typeface="Cambria"/>
                          <a:cs typeface="Cambria"/>
                        </a:rPr>
                        <a:t>per</a:t>
                      </a:r>
                      <a:r>
                        <a:rPr sz="20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000" spc="-5" dirty="0">
                          <a:latin typeface="Cambria"/>
                          <a:cs typeface="Cambria"/>
                        </a:rPr>
                        <a:t>tag</a:t>
                      </a:r>
                      <a:r>
                        <a:rPr sz="20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000" dirty="0">
                          <a:latin typeface="Cambria"/>
                          <a:cs typeface="Cambria"/>
                        </a:rPr>
                        <a:t>/</a:t>
                      </a:r>
                      <a:r>
                        <a:rPr sz="20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000" spc="-5" dirty="0">
                          <a:latin typeface="Cambria"/>
                          <a:cs typeface="Cambria"/>
                        </a:rPr>
                        <a:t>class</a:t>
                      </a:r>
                      <a:endParaRPr sz="2000" dirty="0">
                        <a:latin typeface="Cambria"/>
                        <a:cs typeface="Cambria"/>
                      </a:endParaRPr>
                    </a:p>
                    <a:p>
                      <a:pPr marL="374650" marR="5468620">
                        <a:lnSpc>
                          <a:spcPts val="4200"/>
                        </a:lnSpc>
                        <a:spcBef>
                          <a:spcPts val="345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717550" algn="l"/>
                          <a:tab pos="718185" algn="l"/>
                        </a:tabLst>
                      </a:pPr>
                      <a:r>
                        <a:rPr lang="ru-RU" sz="20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000" spc="-10" dirty="0">
                          <a:latin typeface="Cambria"/>
                          <a:cs typeface="Cambria"/>
                        </a:rPr>
                        <a:t>Accuracy</a:t>
                      </a:r>
                      <a:r>
                        <a:rPr sz="2000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000" spc="-5" dirty="0">
                          <a:latin typeface="Cambria"/>
                          <a:cs typeface="Cambria"/>
                        </a:rPr>
                        <a:t>per</a:t>
                      </a:r>
                      <a:r>
                        <a:rPr sz="2000" spc="-3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000" spc="-5" dirty="0">
                          <a:latin typeface="Cambria"/>
                          <a:cs typeface="Cambria"/>
                        </a:rPr>
                        <a:t>sentence </a:t>
                      </a:r>
                      <a:r>
                        <a:rPr lang="ru-RU" sz="2000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lang="en-US" sz="2000" spc="-5" dirty="0">
                          <a:latin typeface="Cambria"/>
                          <a:cs typeface="Cambria"/>
                        </a:rPr>
                        <a:t>(</a:t>
                      </a:r>
                      <a:r>
                        <a:rPr lang="ru-RU" sz="2000" spc="-5" dirty="0">
                          <a:latin typeface="Cambria"/>
                          <a:cs typeface="Cambria"/>
                        </a:rPr>
                        <a:t>тип предложения</a:t>
                      </a:r>
                      <a:r>
                        <a:rPr lang="en-US" sz="2000" spc="-5" dirty="0">
                          <a:latin typeface="Cambria"/>
                          <a:cs typeface="Cambria"/>
                        </a:rPr>
                        <a:t>)</a:t>
                      </a:r>
                      <a:r>
                        <a:rPr sz="2000" spc="-4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000" spc="-5" dirty="0">
                          <a:latin typeface="Cambria"/>
                          <a:cs typeface="Cambria"/>
                        </a:rPr>
                        <a:t>Полезно</a:t>
                      </a:r>
                      <a:r>
                        <a:rPr sz="20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000" spc="-5" dirty="0">
                          <a:latin typeface="Cambria"/>
                          <a:cs typeface="Cambria"/>
                        </a:rPr>
                        <a:t>помнить:</a:t>
                      </a:r>
                      <a:endParaRPr sz="2000" dirty="0">
                        <a:latin typeface="Cambria"/>
                        <a:cs typeface="Cambria"/>
                      </a:endParaRPr>
                    </a:p>
                    <a:p>
                      <a:pPr marL="717550" indent="-343535">
                        <a:lnSpc>
                          <a:spcPct val="100000"/>
                        </a:lnSpc>
                        <a:spcBef>
                          <a:spcPts val="1360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717550" algn="l"/>
                          <a:tab pos="718185" algn="l"/>
                        </a:tabLst>
                      </a:pPr>
                      <a:r>
                        <a:rPr sz="2000" spc="-10" dirty="0">
                          <a:latin typeface="Cambria"/>
                          <a:cs typeface="Cambria"/>
                        </a:rPr>
                        <a:t>согласованность</a:t>
                      </a:r>
                      <a:r>
                        <a:rPr sz="2000" spc="-5" dirty="0">
                          <a:latin typeface="Cambria"/>
                          <a:cs typeface="Cambria"/>
                        </a:rPr>
                        <a:t> разметки </a:t>
                      </a:r>
                      <a:r>
                        <a:rPr sz="2000" spc="-15" dirty="0">
                          <a:latin typeface="Cambria"/>
                          <a:cs typeface="Cambria"/>
                        </a:rPr>
                        <a:t>(Penn</a:t>
                      </a:r>
                      <a:r>
                        <a:rPr sz="2000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000" spc="-15" dirty="0">
                          <a:latin typeface="Cambria"/>
                          <a:cs typeface="Cambria"/>
                        </a:rPr>
                        <a:t>Treebank)</a:t>
                      </a:r>
                      <a:r>
                        <a:rPr sz="2000" dirty="0">
                          <a:latin typeface="Cambria"/>
                          <a:cs typeface="Cambria"/>
                        </a:rPr>
                        <a:t> – 97% </a:t>
                      </a:r>
                      <a:r>
                        <a:rPr sz="2000" spc="-5" dirty="0">
                          <a:latin typeface="Cambria"/>
                          <a:cs typeface="Cambria"/>
                        </a:rPr>
                        <a:t>(</a:t>
                      </a:r>
                      <a:r>
                        <a:rPr sz="2000" i="1" spc="-5" dirty="0">
                          <a:latin typeface="Cambria"/>
                          <a:cs typeface="Cambria"/>
                        </a:rPr>
                        <a:t>human</a:t>
                      </a:r>
                      <a:r>
                        <a:rPr sz="2000" i="1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000" i="1" spc="-10" dirty="0">
                          <a:latin typeface="Cambria"/>
                          <a:cs typeface="Cambria"/>
                        </a:rPr>
                        <a:t>ceiling</a:t>
                      </a:r>
                      <a:r>
                        <a:rPr sz="2000" spc="-10" dirty="0">
                          <a:latin typeface="Cambria"/>
                          <a:cs typeface="Cambria"/>
                        </a:rPr>
                        <a:t>)</a:t>
                      </a:r>
                      <a:endParaRPr sz="2000" dirty="0">
                        <a:latin typeface="Cambria"/>
                        <a:cs typeface="Cambria"/>
                      </a:endParaRPr>
                    </a:p>
                    <a:p>
                      <a:pPr marL="717550" indent="-343535">
                        <a:lnSpc>
                          <a:spcPct val="100000"/>
                        </a:lnSpc>
                        <a:spcBef>
                          <a:spcPts val="1705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717550" algn="l"/>
                          <a:tab pos="718185" algn="l"/>
                        </a:tabLst>
                      </a:pPr>
                      <a:r>
                        <a:rPr sz="2000" spc="-10" dirty="0">
                          <a:latin typeface="Cambria"/>
                          <a:cs typeface="Cambria"/>
                        </a:rPr>
                        <a:t>unigram</a:t>
                      </a:r>
                      <a:r>
                        <a:rPr sz="2000" spc="-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000" spc="-5" dirty="0">
                          <a:latin typeface="Cambria"/>
                          <a:cs typeface="Cambria"/>
                        </a:rPr>
                        <a:t>baseline</a:t>
                      </a:r>
                      <a:endParaRPr sz="2000" dirty="0">
                        <a:latin typeface="Cambria"/>
                        <a:cs typeface="Cambria"/>
                      </a:endParaRPr>
                    </a:p>
                  </a:txBody>
                  <a:tcPr marL="0" marR="0" marT="254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29</a:t>
                      </a:r>
                      <a:endParaRPr sz="1200" dirty="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spc="-15" dirty="0">
                          <a:latin typeface="Cambria"/>
                          <a:cs typeface="Cambria"/>
                        </a:rPr>
                        <a:t>Error</a:t>
                      </a:r>
                      <a:r>
                        <a:rPr sz="48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25" dirty="0">
                          <a:latin typeface="Cambria"/>
                          <a:cs typeface="Cambria"/>
                        </a:rPr>
                        <a:t>Analysis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80"/>
                        </a:spcBef>
                      </a:pPr>
                      <a:r>
                        <a:rPr sz="2200" spc="-5" dirty="0">
                          <a:latin typeface="Cambria"/>
                          <a:cs typeface="Cambria"/>
                        </a:rPr>
                        <a:t>Confusion</a:t>
                      </a:r>
                      <a:r>
                        <a:rPr sz="2200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matrix</a:t>
                      </a:r>
                      <a:endParaRPr sz="2200">
                        <a:latin typeface="Cambria"/>
                        <a:cs typeface="Cambria"/>
                      </a:endParaRPr>
                    </a:p>
                  </a:txBody>
                  <a:tcPr marL="0" marR="0" marT="21336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30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919" y="2477783"/>
            <a:ext cx="6704158" cy="380453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2640"/>
                        </a:spcBef>
                      </a:pPr>
                      <a:r>
                        <a:rPr sz="48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Морфологический</a:t>
                      </a:r>
                      <a:r>
                        <a:rPr sz="48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анализ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33528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  <a:p>
                      <a:pPr marL="302895" marR="1145540">
                        <a:lnSpc>
                          <a:spcPct val="100400"/>
                        </a:lnSpc>
                      </a:pP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процедура </a:t>
                      </a:r>
                      <a:r>
                        <a:rPr sz="24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установления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связей </a:t>
                      </a:r>
                      <a:r>
                        <a:rPr sz="2400" spc="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между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вариантами </a:t>
                      </a:r>
                      <a:r>
                        <a:rPr sz="2400" spc="-509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лексической единицы 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и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их инвариантом 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(парадигматическая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идентификация</a:t>
                      </a:r>
                      <a:r>
                        <a:rPr sz="2400" spc="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словоформ)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302895">
                        <a:lnSpc>
                          <a:spcPct val="100000"/>
                        </a:lnSpc>
                        <a:spcBef>
                          <a:spcPts val="2025"/>
                        </a:spcBef>
                      </a:pPr>
                      <a:r>
                        <a:rPr sz="2200" i="1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Исследовать</a:t>
                      </a:r>
                      <a:r>
                        <a:rPr sz="2200" i="1" spc="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-&gt;</a:t>
                      </a:r>
                      <a:r>
                        <a:rPr sz="2200" i="1" spc="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{исследовать}</a:t>
                      </a:r>
                      <a:r>
                        <a:rPr sz="2200" i="1" spc="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+ </a:t>
                      </a:r>
                      <a:r>
                        <a:rPr sz="2200" i="1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Неопр.ф.</a:t>
                      </a:r>
                      <a:endParaRPr sz="2200">
                        <a:latin typeface="Cambria"/>
                        <a:cs typeface="Cambria"/>
                      </a:endParaRPr>
                    </a:p>
                    <a:p>
                      <a:pPr marL="302895">
                        <a:lnSpc>
                          <a:spcPct val="100000"/>
                        </a:lnSpc>
                        <a:spcBef>
                          <a:spcPts val="1964"/>
                        </a:spcBef>
                      </a:pPr>
                      <a:r>
                        <a:rPr sz="2200" i="1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Исследую</a:t>
                      </a:r>
                      <a:r>
                        <a:rPr sz="2200" i="1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-&gt;</a:t>
                      </a:r>
                      <a:r>
                        <a:rPr sz="2200" i="1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{исследовать}</a:t>
                      </a:r>
                      <a:r>
                        <a:rPr sz="2200" i="1" spc="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+ Наст.,</a:t>
                      </a:r>
                      <a:r>
                        <a:rPr sz="2200" i="1" spc="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Буд.</a:t>
                      </a:r>
                      <a:r>
                        <a:rPr sz="2200" i="1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вр.</a:t>
                      </a:r>
                      <a:r>
                        <a:rPr sz="2200" i="1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+</a:t>
                      </a:r>
                      <a:r>
                        <a:rPr sz="2200" i="1" spc="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Ед.ч.</a:t>
                      </a:r>
                      <a:r>
                        <a:rPr sz="2200" i="1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+</a:t>
                      </a:r>
                      <a:r>
                        <a:rPr sz="2200" i="1" spc="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1</a:t>
                      </a:r>
                      <a:r>
                        <a:rPr sz="2200" i="1" spc="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л.</a:t>
                      </a:r>
                      <a:endParaRPr sz="2200">
                        <a:latin typeface="Cambria"/>
                        <a:cs typeface="Cambria"/>
                      </a:endParaRPr>
                    </a:p>
                    <a:p>
                      <a:pPr marL="302895" marR="1149350">
                        <a:lnSpc>
                          <a:spcPct val="173600"/>
                        </a:lnSpc>
                        <a:spcBef>
                          <a:spcPts val="125"/>
                        </a:spcBef>
                      </a:pPr>
                      <a:r>
                        <a:rPr sz="2200" i="1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Исследуешь</a:t>
                      </a:r>
                      <a:r>
                        <a:rPr sz="2200" i="1" spc="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-&gt;</a:t>
                      </a:r>
                      <a:r>
                        <a:rPr sz="2200" i="1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{исследовать}</a:t>
                      </a:r>
                      <a:r>
                        <a:rPr sz="2200" i="1" spc="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+ Наст., </a:t>
                      </a:r>
                      <a:r>
                        <a:rPr sz="2200" i="1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Буд.</a:t>
                      </a:r>
                      <a:r>
                        <a:rPr sz="2200" i="1" spc="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вр.</a:t>
                      </a:r>
                      <a:r>
                        <a:rPr sz="2200" i="1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+</a:t>
                      </a:r>
                      <a:r>
                        <a:rPr sz="2200" i="1" spc="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Ед.ч.</a:t>
                      </a:r>
                      <a:r>
                        <a:rPr sz="2200" i="1" spc="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+</a:t>
                      </a:r>
                      <a:r>
                        <a:rPr sz="2200" i="1" spc="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2</a:t>
                      </a:r>
                      <a:r>
                        <a:rPr sz="2200" i="1" spc="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л. </a:t>
                      </a:r>
                      <a:r>
                        <a:rPr sz="2200" i="1" spc="-46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spc="-1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Исследует</a:t>
                      </a:r>
                      <a:r>
                        <a:rPr sz="2200" i="1" spc="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-&gt;</a:t>
                      </a:r>
                      <a:r>
                        <a:rPr sz="2200" i="1" spc="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{исследовать}</a:t>
                      </a:r>
                      <a:r>
                        <a:rPr sz="2200" i="1" spc="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+</a:t>
                      </a:r>
                      <a:r>
                        <a:rPr sz="2200" i="1" spc="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Наст.,</a:t>
                      </a:r>
                      <a:r>
                        <a:rPr sz="2200" i="1" spc="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Буд.</a:t>
                      </a:r>
                      <a:r>
                        <a:rPr sz="2200" i="1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вр.</a:t>
                      </a:r>
                      <a:r>
                        <a:rPr sz="2200" i="1" spc="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+</a:t>
                      </a:r>
                      <a:r>
                        <a:rPr sz="2200" i="1" spc="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Ед.ч.</a:t>
                      </a:r>
                      <a:r>
                        <a:rPr sz="2200" i="1" spc="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+</a:t>
                      </a:r>
                      <a:r>
                        <a:rPr sz="2200" i="1" spc="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3</a:t>
                      </a:r>
                      <a:r>
                        <a:rPr sz="2200" i="1" spc="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л.</a:t>
                      </a:r>
                      <a:endParaRPr sz="2200">
                        <a:latin typeface="Cambria"/>
                        <a:cs typeface="Cambria"/>
                      </a:endParaRPr>
                    </a:p>
                  </a:txBody>
                  <a:tcPr marL="0" marR="0" marT="508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31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640"/>
                        </a:spcBef>
                      </a:pPr>
                      <a:r>
                        <a:rPr sz="48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Морфологический</a:t>
                      </a:r>
                      <a:r>
                        <a:rPr sz="48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синтез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33528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marL="292100">
                        <a:lnSpc>
                          <a:spcPct val="100000"/>
                        </a:lnSpc>
                        <a:spcBef>
                          <a:spcPts val="2335"/>
                        </a:spcBef>
                      </a:pPr>
                      <a:r>
                        <a:rPr sz="2200" i="1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{исследовать}</a:t>
                      </a:r>
                      <a:r>
                        <a:rPr sz="2200" i="1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+</a:t>
                      </a:r>
                      <a:r>
                        <a:rPr sz="2200" i="1" spc="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Неопр.ф.</a:t>
                      </a:r>
                      <a:r>
                        <a:rPr sz="2200" i="1" spc="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-&gt;</a:t>
                      </a:r>
                      <a:r>
                        <a:rPr sz="2200" i="1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исследовать</a:t>
                      </a:r>
                      <a:endParaRPr sz="2200">
                        <a:latin typeface="Cambria"/>
                        <a:cs typeface="Cambria"/>
                      </a:endParaRPr>
                    </a:p>
                    <a:p>
                      <a:pPr marL="292100">
                        <a:lnSpc>
                          <a:spcPct val="100000"/>
                        </a:lnSpc>
                        <a:spcBef>
                          <a:spcPts val="2039"/>
                        </a:spcBef>
                      </a:pPr>
                      <a:r>
                        <a:rPr sz="2200" i="1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{исследовать}</a:t>
                      </a:r>
                      <a:r>
                        <a:rPr sz="2200" i="1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+ Наст. </a:t>
                      </a:r>
                      <a:r>
                        <a:rPr sz="2200" i="1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вр.</a:t>
                      </a:r>
                      <a:r>
                        <a:rPr sz="2200" i="1" spc="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+</a:t>
                      </a:r>
                      <a:r>
                        <a:rPr sz="2200" i="1" spc="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Ед.ч.</a:t>
                      </a:r>
                      <a:r>
                        <a:rPr sz="2200" i="1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+</a:t>
                      </a:r>
                      <a:r>
                        <a:rPr sz="2200" i="1" spc="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1</a:t>
                      </a:r>
                      <a:r>
                        <a:rPr sz="2200" i="1" spc="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л. -&gt;</a:t>
                      </a:r>
                      <a:r>
                        <a:rPr sz="2200" i="1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исследую</a:t>
                      </a:r>
                      <a:endParaRPr sz="2200">
                        <a:latin typeface="Cambria"/>
                        <a:cs typeface="Cambria"/>
                      </a:endParaRPr>
                    </a:p>
                    <a:p>
                      <a:pPr marL="292100">
                        <a:lnSpc>
                          <a:spcPct val="100000"/>
                        </a:lnSpc>
                        <a:spcBef>
                          <a:spcPts val="1970"/>
                        </a:spcBef>
                      </a:pPr>
                      <a:r>
                        <a:rPr sz="2200" i="1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{исследовать}</a:t>
                      </a:r>
                      <a:r>
                        <a:rPr sz="2200" i="1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+ Наст. </a:t>
                      </a:r>
                      <a:r>
                        <a:rPr sz="2200" i="1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вр.</a:t>
                      </a:r>
                      <a:r>
                        <a:rPr sz="2200" i="1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+</a:t>
                      </a:r>
                      <a:r>
                        <a:rPr sz="2200" i="1" spc="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Ед.ч.</a:t>
                      </a:r>
                      <a:r>
                        <a:rPr sz="2200" i="1" spc="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+</a:t>
                      </a:r>
                      <a:r>
                        <a:rPr sz="2200" i="1" spc="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2</a:t>
                      </a:r>
                      <a:r>
                        <a:rPr sz="2200" i="1" spc="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л. -&gt;</a:t>
                      </a:r>
                      <a:r>
                        <a:rPr sz="2200" i="1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исследуешь</a:t>
                      </a:r>
                      <a:endParaRPr sz="2200">
                        <a:latin typeface="Cambria"/>
                        <a:cs typeface="Cambria"/>
                      </a:endParaRPr>
                    </a:p>
                    <a:p>
                      <a:pPr marL="292100">
                        <a:lnSpc>
                          <a:spcPct val="100000"/>
                        </a:lnSpc>
                        <a:spcBef>
                          <a:spcPts val="2065"/>
                        </a:spcBef>
                      </a:pPr>
                      <a:r>
                        <a:rPr sz="2200" i="1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{исследовать}</a:t>
                      </a:r>
                      <a:r>
                        <a:rPr sz="2200" i="1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+</a:t>
                      </a:r>
                      <a:r>
                        <a:rPr sz="2200" i="1" spc="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Наст.</a:t>
                      </a:r>
                      <a:r>
                        <a:rPr sz="2200" i="1" spc="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вр.</a:t>
                      </a:r>
                      <a:r>
                        <a:rPr sz="2200" i="1" spc="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+</a:t>
                      </a:r>
                      <a:r>
                        <a:rPr sz="2200" i="1" spc="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Ед.ч.</a:t>
                      </a:r>
                      <a:r>
                        <a:rPr sz="2200" i="1" spc="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+</a:t>
                      </a:r>
                      <a:r>
                        <a:rPr sz="2200" i="1" spc="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3</a:t>
                      </a:r>
                      <a:r>
                        <a:rPr sz="2200" i="1" spc="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л.</a:t>
                      </a:r>
                      <a:r>
                        <a:rPr sz="2200" i="1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-&gt;</a:t>
                      </a:r>
                      <a:r>
                        <a:rPr sz="2200" i="1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spc="-1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исследует</a:t>
                      </a:r>
                      <a:endParaRPr sz="2200">
                        <a:latin typeface="Cambria"/>
                        <a:cs typeface="Cambria"/>
                      </a:endParaRPr>
                    </a:p>
                    <a:p>
                      <a:pPr marL="292100">
                        <a:lnSpc>
                          <a:spcPct val="100000"/>
                        </a:lnSpc>
                        <a:spcBef>
                          <a:spcPts val="1964"/>
                        </a:spcBef>
                      </a:pPr>
                      <a:r>
                        <a:rPr sz="2200" i="1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…</a:t>
                      </a:r>
                      <a:endParaRPr sz="22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32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640"/>
                        </a:spcBef>
                      </a:pPr>
                      <a:r>
                        <a:rPr sz="48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Лемматизация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33528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750">
                        <a:latin typeface="Times New Roman"/>
                        <a:cs typeface="Times New Roman"/>
                      </a:endParaRPr>
                    </a:p>
                    <a:p>
                      <a:pPr marL="292100" marR="508634">
                        <a:lnSpc>
                          <a:spcPct val="100800"/>
                        </a:lnSpc>
                      </a:pPr>
                      <a:r>
                        <a:rPr sz="2400" b="1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Лемматизация</a:t>
                      </a:r>
                      <a:r>
                        <a:rPr sz="2400" b="1" spc="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(нормализация)</a:t>
                      </a:r>
                      <a:r>
                        <a:rPr sz="2400" b="1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–</a:t>
                      </a:r>
                      <a:r>
                        <a:rPr sz="2400" spc="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сведение</a:t>
                      </a:r>
                      <a:r>
                        <a:rPr sz="2400" spc="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различных </a:t>
                      </a:r>
                      <a:r>
                        <a:rPr sz="2400" spc="-51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словоформ 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к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единому представлению </a:t>
                      </a:r>
                      <a:r>
                        <a:rPr sz="2400" spc="-1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(исходной 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форме </a:t>
                      </a:r>
                      <a:r>
                        <a:rPr sz="2400" spc="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или</a:t>
                      </a:r>
                      <a:r>
                        <a:rPr sz="2400" spc="-1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лемме)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292100" marR="4810760">
                        <a:lnSpc>
                          <a:spcPct val="175500"/>
                        </a:lnSpc>
                        <a:spcBef>
                          <a:spcPts val="35"/>
                        </a:spcBef>
                      </a:pPr>
                      <a:r>
                        <a:rPr sz="2200" i="1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Исследовать</a:t>
                      </a:r>
                      <a:r>
                        <a:rPr sz="2200" i="1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{исследовать} </a:t>
                      </a:r>
                      <a:r>
                        <a:rPr sz="2200" i="1" spc="-47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Исследую</a:t>
                      </a:r>
                      <a:r>
                        <a:rPr sz="2200" i="1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{исследовать} </a:t>
                      </a:r>
                      <a:r>
                        <a:rPr sz="2200" i="1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Исследуешь {исследовать} </a:t>
                      </a:r>
                      <a:r>
                        <a:rPr sz="2200" i="1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Исследует</a:t>
                      </a:r>
                      <a:r>
                        <a:rPr sz="2200" i="1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{исследовать}</a:t>
                      </a:r>
                      <a:endParaRPr sz="22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33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2300"/>
                        </a:spcBef>
                      </a:pPr>
                      <a:r>
                        <a:rPr sz="48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Стемминг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210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  <a:p>
                      <a:pPr marL="292100" marR="577850">
                        <a:lnSpc>
                          <a:spcPct val="100800"/>
                        </a:lnSpc>
                      </a:pPr>
                      <a:r>
                        <a:rPr sz="2400" b="1" spc="-1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Стемминг 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–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вид нормализации, 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при </a:t>
                      </a:r>
                      <a:r>
                        <a:rPr sz="24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котором 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разные </a:t>
                      </a:r>
                      <a:r>
                        <a:rPr sz="2400" spc="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словоформы </a:t>
                      </a:r>
                      <a:r>
                        <a:rPr sz="24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приводятся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к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одной</a:t>
                      </a:r>
                      <a:r>
                        <a:rPr sz="24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основе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(псевдооснове, </a:t>
                      </a:r>
                      <a:r>
                        <a:rPr sz="2400" spc="-51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stem).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292100" marR="429259">
                        <a:lnSpc>
                          <a:spcPct val="98800"/>
                        </a:lnSpc>
                        <a:spcBef>
                          <a:spcPts val="2055"/>
                        </a:spcBef>
                      </a:pPr>
                      <a:r>
                        <a:rPr sz="24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Есть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задачи, </a:t>
                      </a:r>
                      <a:r>
                        <a:rPr sz="2400" spc="-4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где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псевдоосновы </a:t>
                      </a:r>
                      <a:r>
                        <a:rPr sz="24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может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быть</a:t>
                      </a:r>
                      <a:r>
                        <a:rPr sz="2400" spc="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достаточно 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(например,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информационный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поиск:</a:t>
                      </a:r>
                      <a:r>
                        <a:rPr sz="2400" spc="1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b="1" i="1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фотограф</a:t>
                      </a:r>
                      <a:r>
                        <a:rPr sz="2400" i="1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ический, </a:t>
                      </a:r>
                      <a:r>
                        <a:rPr sz="2400" i="1" spc="-51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b="1" i="1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фотограф</a:t>
                      </a:r>
                      <a:r>
                        <a:rPr sz="2400" i="1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ия</a:t>
                      </a:r>
                      <a:r>
                        <a:rPr sz="2400" i="1" spc="-1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–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в</a:t>
                      </a:r>
                      <a:r>
                        <a:rPr sz="24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выдаче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все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документы)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 marL="292100">
                        <a:lnSpc>
                          <a:spcPct val="100000"/>
                        </a:lnSpc>
                      </a:pPr>
                      <a:r>
                        <a:rPr sz="2400" b="1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NB!</a:t>
                      </a:r>
                      <a:r>
                        <a:rPr sz="2400" b="1" spc="-2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Полнота vs.</a:t>
                      </a:r>
                      <a:r>
                        <a:rPr sz="2400" spc="-2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точность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34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spc="-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Attention </a:t>
                      </a:r>
                      <a:r>
                        <a:rPr sz="48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is</a:t>
                      </a:r>
                      <a:r>
                        <a:rPr sz="48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8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all</a:t>
                      </a:r>
                      <a:r>
                        <a:rPr sz="4800" spc="-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3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you</a:t>
                      </a:r>
                      <a:r>
                        <a:rPr sz="4800" spc="-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need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3650">
                        <a:latin typeface="Times New Roman"/>
                        <a:cs typeface="Times New Roman"/>
                      </a:endParaRPr>
                    </a:p>
                    <a:p>
                      <a:pPr marL="1078230" marR="938530" indent="-342900">
                        <a:lnSpc>
                          <a:spcPct val="79500"/>
                        </a:lnSpc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  <a:tab pos="1078865" algn="l"/>
                        </a:tabLst>
                      </a:pPr>
                      <a:r>
                        <a:rPr sz="22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Идея: давайте</a:t>
                      </a:r>
                      <a:r>
                        <a:rPr sz="2200" spc="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хранить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скрытые</a:t>
                      </a:r>
                      <a:r>
                        <a:rPr sz="2200" spc="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представления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для </a:t>
                      </a:r>
                      <a:r>
                        <a:rPr sz="2200" spc="-47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всех</a:t>
                      </a:r>
                      <a:r>
                        <a:rPr sz="22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2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входных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слов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и</a:t>
                      </a:r>
                      <a:r>
                        <a:rPr sz="2200" spc="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пытаться</a:t>
                      </a:r>
                      <a:r>
                        <a:rPr sz="22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учитывать</a:t>
                      </a:r>
                      <a:r>
                        <a:rPr sz="22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их на </a:t>
                      </a:r>
                      <a:r>
                        <a:rPr sz="2200" spc="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каждом</a:t>
                      </a:r>
                      <a:r>
                        <a:rPr sz="22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шаге</a:t>
                      </a:r>
                      <a:r>
                        <a:rPr sz="2200" spc="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декодера</a:t>
                      </a:r>
                      <a:endParaRPr sz="2200">
                        <a:latin typeface="Cambria"/>
                        <a:cs typeface="Cambria"/>
                      </a:endParaRPr>
                    </a:p>
                    <a:p>
                      <a:pPr marL="1078230" indent="-343535">
                        <a:lnSpc>
                          <a:spcPct val="100000"/>
                        </a:lnSpc>
                        <a:spcBef>
                          <a:spcPts val="1465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  <a:tab pos="1078865" algn="l"/>
                        </a:tabLst>
                      </a:pPr>
                      <a:r>
                        <a:rPr sz="2200" spc="-3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Теперь</a:t>
                      </a:r>
                      <a:r>
                        <a:rPr sz="22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2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входное</a:t>
                      </a:r>
                      <a:r>
                        <a:rPr sz="2200" spc="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предложение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– </a:t>
                      </a:r>
                      <a:r>
                        <a:rPr sz="22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матрица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b="1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H</a:t>
                      </a:r>
                      <a:endParaRPr sz="2200">
                        <a:latin typeface="Cambria"/>
                        <a:cs typeface="Cambria"/>
                      </a:endParaRPr>
                    </a:p>
                    <a:p>
                      <a:pPr marL="1078230" marR="1247140" indent="-342900">
                        <a:lnSpc>
                          <a:spcPct val="79500"/>
                        </a:lnSpc>
                        <a:spcBef>
                          <a:spcPts val="2100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  <a:tab pos="1078865" algn="l"/>
                        </a:tabLst>
                      </a:pPr>
                      <a:r>
                        <a:rPr sz="2200" spc="-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Вводим</a:t>
                      </a:r>
                      <a:r>
                        <a:rPr sz="22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новый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параметр</a:t>
                      </a:r>
                      <a:r>
                        <a:rPr sz="2200" spc="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–</a:t>
                      </a:r>
                      <a:r>
                        <a:rPr sz="22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вектор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35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𝛼</a:t>
                      </a:r>
                      <a:r>
                        <a:rPr sz="2200" spc="3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,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который</a:t>
                      </a:r>
                      <a:r>
                        <a:rPr sz="2200" spc="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при </a:t>
                      </a:r>
                      <a:r>
                        <a:rPr sz="2200" spc="-47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умножении</a:t>
                      </a:r>
                      <a:r>
                        <a:rPr sz="2200" spc="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на</a:t>
                      </a:r>
                      <a:r>
                        <a:rPr sz="2200" spc="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матрицу</a:t>
                      </a:r>
                      <a:r>
                        <a:rPr sz="2200" spc="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b="1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H </a:t>
                      </a:r>
                      <a:r>
                        <a:rPr sz="2200" spc="-2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будет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давать «вектор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контекста»</a:t>
                      </a:r>
                      <a:r>
                        <a:rPr sz="22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b="1" i="1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c</a:t>
                      </a:r>
                      <a:endParaRPr sz="2200">
                        <a:latin typeface="Cambria"/>
                        <a:cs typeface="Cambria"/>
                      </a:endParaRPr>
                    </a:p>
                    <a:p>
                      <a:pPr marL="1078230" marR="1299210" indent="-342900">
                        <a:lnSpc>
                          <a:spcPct val="79700"/>
                        </a:lnSpc>
                        <a:spcBef>
                          <a:spcPts val="1975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  <a:tab pos="1078865" algn="l"/>
                          <a:tab pos="2345690" algn="l"/>
                        </a:tabLst>
                      </a:pPr>
                      <a:r>
                        <a:rPr sz="22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Вектор</a:t>
                      </a:r>
                      <a:r>
                        <a:rPr sz="2200" spc="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𝛼	</a:t>
                      </a:r>
                      <a:r>
                        <a:rPr sz="2200" spc="-2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будет</a:t>
                      </a:r>
                      <a:r>
                        <a:rPr sz="22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показывать, </a:t>
                      </a:r>
                      <a:r>
                        <a:rPr sz="22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насколько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нужно </a:t>
                      </a:r>
                      <a:r>
                        <a:rPr sz="2200" spc="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учитывать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каждое</a:t>
                      </a:r>
                      <a:r>
                        <a:rPr sz="2200" spc="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2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входное</a:t>
                      </a:r>
                      <a:r>
                        <a:rPr sz="2200" spc="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слово; получаем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его</a:t>
                      </a:r>
                      <a:r>
                        <a:rPr sz="22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с </a:t>
                      </a:r>
                      <a:r>
                        <a:rPr sz="2200" spc="-46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помощью </a:t>
                      </a:r>
                      <a:r>
                        <a:rPr sz="22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состояния </a:t>
                      </a:r>
                      <a:r>
                        <a:rPr sz="2200" spc="-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декодера </a:t>
                      </a:r>
                      <a:r>
                        <a:rPr sz="2200" b="1" i="1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h</a:t>
                      </a:r>
                      <a:r>
                        <a:rPr sz="2250" b="1" i="1" spc="-7" baseline="2592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d</a:t>
                      </a:r>
                      <a:r>
                        <a:rPr sz="2250" b="1" i="1" baseline="2592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(например, </a:t>
                      </a:r>
                      <a:r>
                        <a:rPr sz="22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скалярное произведение)</a:t>
                      </a:r>
                      <a:endParaRPr sz="2200">
                        <a:latin typeface="Cambria"/>
                        <a:cs typeface="Cambria"/>
                      </a:endParaRPr>
                    </a:p>
                  </a:txBody>
                  <a:tcPr marL="0" marR="0" marT="508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10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POS</a:t>
                      </a:r>
                      <a:r>
                        <a:rPr sz="4800" spc="-1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tagging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marL="789305" indent="-343535">
                        <a:lnSpc>
                          <a:spcPct val="100000"/>
                        </a:lnSpc>
                        <a:buFont typeface="Arial MT"/>
                        <a:buChar char="•"/>
                        <a:tabLst>
                          <a:tab pos="789305" algn="l"/>
                          <a:tab pos="789940" algn="l"/>
                        </a:tabLst>
                      </a:pP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Во</a:t>
                      </a:r>
                      <a:r>
                        <a:rPr sz="2400" spc="-1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многих</a:t>
                      </a:r>
                      <a:r>
                        <a:rPr sz="2400" spc="-1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языках</a:t>
                      </a:r>
                      <a:r>
                        <a:rPr sz="2400" spc="-1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—</a:t>
                      </a:r>
                      <a:r>
                        <a:rPr sz="2400" spc="-1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POS-теги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789305" indent="-343535">
                        <a:lnSpc>
                          <a:spcPct val="100000"/>
                        </a:lnSpc>
                        <a:spcBef>
                          <a:spcPts val="1920"/>
                        </a:spcBef>
                        <a:buFont typeface="Arial MT"/>
                        <a:buChar char="•"/>
                        <a:tabLst>
                          <a:tab pos="789305" algn="l"/>
                          <a:tab pos="789940" algn="l"/>
                        </a:tabLst>
                      </a:pP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Morphologically</a:t>
                      </a:r>
                      <a:r>
                        <a:rPr sz="2400" spc="-2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rich</a:t>
                      </a:r>
                      <a:r>
                        <a:rPr sz="2400" spc="-1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languages</a:t>
                      </a:r>
                      <a:r>
                        <a:rPr sz="2400" spc="-1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—</a:t>
                      </a:r>
                      <a:r>
                        <a:rPr sz="2400" spc="-1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6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😨</a:t>
                      </a:r>
                      <a:endParaRPr sz="2400">
                        <a:latin typeface="Lucida Sans Unicode"/>
                        <a:cs typeface="Lucida Sans Unicode"/>
                      </a:endParaRPr>
                    </a:p>
                    <a:p>
                      <a:pPr marL="446405" marR="2060575">
                        <a:lnSpc>
                          <a:spcPct val="100800"/>
                        </a:lnSpc>
                        <a:spcBef>
                          <a:spcPts val="2110"/>
                        </a:spcBef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В общем – </a:t>
                      </a:r>
                      <a:r>
                        <a:rPr sz="24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задача </a:t>
                      </a:r>
                      <a:r>
                        <a:rPr sz="2400" i="1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sequence </a:t>
                      </a:r>
                      <a:r>
                        <a:rPr sz="2400" i="1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tagging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(разметка </a:t>
                      </a:r>
                      <a:r>
                        <a:rPr sz="2400" spc="-51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последовательности)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681355" indent="-235585">
                        <a:lnSpc>
                          <a:spcPct val="100000"/>
                        </a:lnSpc>
                        <a:spcBef>
                          <a:spcPts val="2020"/>
                        </a:spcBef>
                        <a:buChar char="&gt;"/>
                        <a:tabLst>
                          <a:tab pos="681990" algn="l"/>
                        </a:tabLst>
                      </a:pP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статистические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методы,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учитывающие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контекст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681355" indent="-235585">
                        <a:lnSpc>
                          <a:spcPct val="100000"/>
                        </a:lnSpc>
                        <a:spcBef>
                          <a:spcPts val="1920"/>
                        </a:spcBef>
                        <a:buChar char="&gt;"/>
                        <a:tabLst>
                          <a:tab pos="681990" algn="l"/>
                        </a:tabLst>
                      </a:pP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нейронные</a:t>
                      </a:r>
                      <a:r>
                        <a:rPr sz="2400" spc="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модели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i="1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sequence-to-sequence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446405">
                        <a:lnSpc>
                          <a:spcPct val="100000"/>
                        </a:lnSpc>
                        <a:spcBef>
                          <a:spcPts val="2014"/>
                        </a:spcBef>
                      </a:pPr>
                      <a:r>
                        <a:rPr sz="2400" spc="-5" dirty="0">
                          <a:solidFill>
                            <a:srgbClr val="7F7F7F"/>
                          </a:solidFill>
                          <a:latin typeface="Cambria"/>
                          <a:cs typeface="Cambria"/>
                        </a:rPr>
                        <a:t>Ещё</a:t>
                      </a:r>
                      <a:r>
                        <a:rPr sz="2400" dirty="0">
                          <a:solidFill>
                            <a:srgbClr val="7F7F7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20" dirty="0">
                          <a:solidFill>
                            <a:srgbClr val="7F7F7F"/>
                          </a:solidFill>
                          <a:latin typeface="Cambria"/>
                          <a:cs typeface="Cambria"/>
                        </a:rPr>
                        <a:t>одна</a:t>
                      </a:r>
                      <a:r>
                        <a:rPr sz="2400" dirty="0">
                          <a:solidFill>
                            <a:srgbClr val="7F7F7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7F7F7F"/>
                          </a:solidFill>
                          <a:latin typeface="Cambria"/>
                          <a:cs typeface="Cambria"/>
                        </a:rPr>
                        <a:t>такая </a:t>
                      </a:r>
                      <a:r>
                        <a:rPr sz="2400" spc="-10" dirty="0">
                          <a:solidFill>
                            <a:srgbClr val="7F7F7F"/>
                          </a:solidFill>
                          <a:latin typeface="Cambria"/>
                          <a:cs typeface="Cambria"/>
                        </a:rPr>
                        <a:t>задача</a:t>
                      </a:r>
                      <a:r>
                        <a:rPr sz="2400" spc="-5" dirty="0">
                          <a:solidFill>
                            <a:srgbClr val="7F7F7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7F7F7F"/>
                          </a:solidFill>
                          <a:latin typeface="Cambria"/>
                          <a:cs typeface="Cambria"/>
                        </a:rPr>
                        <a:t>–</a:t>
                      </a:r>
                      <a:r>
                        <a:rPr sz="2400" spc="-5" dirty="0">
                          <a:solidFill>
                            <a:srgbClr val="7F7F7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7F7F7F"/>
                          </a:solidFill>
                          <a:latin typeface="Cambria"/>
                          <a:cs typeface="Cambria"/>
                        </a:rPr>
                        <a:t>Named </a:t>
                      </a:r>
                      <a:r>
                        <a:rPr sz="2400" spc="-5" dirty="0">
                          <a:solidFill>
                            <a:srgbClr val="7F7F7F"/>
                          </a:solidFill>
                          <a:latin typeface="Cambria"/>
                          <a:cs typeface="Cambria"/>
                        </a:rPr>
                        <a:t>Entity </a:t>
                      </a:r>
                      <a:r>
                        <a:rPr sz="2400" spc="-10" dirty="0">
                          <a:solidFill>
                            <a:srgbClr val="7F7F7F"/>
                          </a:solidFill>
                          <a:latin typeface="Cambria"/>
                          <a:cs typeface="Cambria"/>
                        </a:rPr>
                        <a:t>Recognition </a:t>
                      </a:r>
                      <a:r>
                        <a:rPr sz="2400" spc="-5" dirty="0">
                          <a:solidFill>
                            <a:srgbClr val="7F7F7F"/>
                          </a:solidFill>
                          <a:latin typeface="Cambria"/>
                          <a:cs typeface="Cambria"/>
                        </a:rPr>
                        <a:t>(NER)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35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45128" y="2630423"/>
            <a:ext cx="3048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spc="-2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Методы</a:t>
                      </a:r>
                      <a:r>
                        <a:rPr sz="4800" spc="-4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8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морфоанализа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  <a:p>
                      <a:pPr marL="1078230" indent="-343535">
                        <a:lnSpc>
                          <a:spcPct val="100000"/>
                        </a:lnSpc>
                        <a:buFont typeface="Arial MT"/>
                        <a:buChar char="•"/>
                        <a:tabLst>
                          <a:tab pos="1078230" algn="l"/>
                          <a:tab pos="1078865" algn="l"/>
                        </a:tabLst>
                      </a:pP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Словарный</a:t>
                      </a:r>
                      <a:r>
                        <a:rPr sz="2400" spc="-3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метод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1078230" indent="-343535">
                        <a:lnSpc>
                          <a:spcPct val="100000"/>
                        </a:lnSpc>
                        <a:spcBef>
                          <a:spcPts val="2014"/>
                        </a:spcBef>
                        <a:buFont typeface="Arial MT"/>
                        <a:buChar char="•"/>
                        <a:tabLst>
                          <a:tab pos="1078230" algn="l"/>
                          <a:tab pos="1078865" algn="l"/>
                        </a:tabLst>
                      </a:pPr>
                      <a:r>
                        <a:rPr sz="24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Rule-based</a:t>
                      </a:r>
                      <a:r>
                        <a:rPr sz="2400" spc="-2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методы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1078230" indent="-343535">
                        <a:lnSpc>
                          <a:spcPct val="100000"/>
                        </a:lnSpc>
                        <a:spcBef>
                          <a:spcPts val="2020"/>
                        </a:spcBef>
                        <a:buFont typeface="Arial MT"/>
                        <a:buChar char="•"/>
                        <a:tabLst>
                          <a:tab pos="1078230" algn="l"/>
                          <a:tab pos="1078865" algn="l"/>
                        </a:tabLst>
                      </a:pPr>
                      <a:r>
                        <a:rPr sz="24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Гибридные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(правила</a:t>
                      </a:r>
                      <a:r>
                        <a:rPr sz="24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+</a:t>
                      </a:r>
                      <a:r>
                        <a:rPr sz="24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статистика)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1078230" indent="-343535">
                        <a:lnSpc>
                          <a:spcPct val="100000"/>
                        </a:lnSpc>
                        <a:spcBef>
                          <a:spcPts val="2014"/>
                        </a:spcBef>
                        <a:buFont typeface="Arial MT"/>
                        <a:buChar char="•"/>
                        <a:tabLst>
                          <a:tab pos="1078230" algn="l"/>
                          <a:tab pos="1078865" algn="l"/>
                        </a:tabLst>
                      </a:pP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Статистические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1078230" indent="-343535">
                        <a:lnSpc>
                          <a:spcPct val="100000"/>
                        </a:lnSpc>
                        <a:spcBef>
                          <a:spcPts val="2039"/>
                        </a:spcBef>
                        <a:buFont typeface="Arial MT"/>
                        <a:buChar char="•"/>
                        <a:tabLst>
                          <a:tab pos="1078230" algn="l"/>
                          <a:tab pos="1078865" algn="l"/>
                        </a:tabLst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ML-based</a:t>
                      </a:r>
                      <a:r>
                        <a:rPr sz="2400" spc="-2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(CRF,</a:t>
                      </a:r>
                      <a:r>
                        <a:rPr sz="2400" spc="-3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RNN,</a:t>
                      </a:r>
                      <a:r>
                        <a:rPr sz="2400" spc="-3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etc)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36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Словарный</a:t>
                      </a:r>
                      <a:r>
                        <a:rPr sz="4800" spc="-2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3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метод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  <a:p>
                      <a:pPr marL="1078230" marR="887730" indent="-342900">
                        <a:lnSpc>
                          <a:spcPct val="100800"/>
                        </a:lnSpc>
                        <a:spcBef>
                          <a:spcPts val="5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  <a:tab pos="1078865" algn="l"/>
                        </a:tabLst>
                      </a:pP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со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словарем словоформ (лучше, появился, </a:t>
                      </a:r>
                      <a:r>
                        <a:rPr sz="2400" spc="-3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когда </a:t>
                      </a:r>
                      <a:r>
                        <a:rPr sz="2400" spc="-5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проблема ограничения памяти была снята)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1078230" marR="731520" indent="-342900">
                        <a:lnSpc>
                          <a:spcPct val="99400"/>
                        </a:lnSpc>
                        <a:spcBef>
                          <a:spcPts val="2030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  <a:tab pos="1078865" algn="l"/>
                        </a:tabLst>
                      </a:pP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со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словарем основ (</a:t>
                      </a:r>
                      <a:r>
                        <a:rPr sz="2400" i="1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бег-беж </a:t>
                      </a:r>
                      <a:r>
                        <a:rPr sz="2400" i="1" spc="-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воз-вож-вожд</a:t>
                      </a:r>
                      <a:r>
                        <a:rPr sz="2400" spc="-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…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) был </a:t>
                      </a:r>
                      <a:r>
                        <a:rPr sz="2400" spc="-5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нужен, </a:t>
                      </a:r>
                      <a:r>
                        <a:rPr sz="2400" spc="-3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когда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память машин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была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ограничена,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i="1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стек </a:t>
                      </a:r>
                      <a:r>
                        <a:rPr sz="2400" i="1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– </a:t>
                      </a:r>
                      <a:r>
                        <a:rPr sz="2400" i="1" spc="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стек, </a:t>
                      </a:r>
                      <a:r>
                        <a:rPr sz="2400" i="1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стечь, стекло, стечь, стеклами, </a:t>
                      </a:r>
                      <a:r>
                        <a:rPr sz="2400" i="1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i="1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стеками</a:t>
                      </a:r>
                      <a:r>
                        <a:rPr sz="2400" i="1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–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минус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–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много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шума)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37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2300"/>
                        </a:spcBef>
                      </a:pPr>
                      <a:r>
                        <a:rPr sz="48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Словарный</a:t>
                      </a:r>
                      <a:r>
                        <a:rPr sz="4800" spc="-1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3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метод</a:t>
                      </a:r>
                      <a:r>
                        <a:rPr sz="4800" spc="-2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5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АОТ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210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 marL="518795" marR="3061335">
                        <a:lnSpc>
                          <a:spcPct val="201700"/>
                        </a:lnSpc>
                        <a:spcBef>
                          <a:spcPts val="110"/>
                        </a:spcBef>
                      </a:pPr>
                      <a:r>
                        <a:rPr sz="2400" spc="-5" dirty="0">
                          <a:latin typeface="Cambria"/>
                          <a:cs typeface="Cambria"/>
                        </a:rPr>
                        <a:t>Грамматический словарь Зализняка </a:t>
                      </a:r>
                      <a:r>
                        <a:rPr sz="2400" spc="-5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25" dirty="0">
                          <a:latin typeface="Cambria"/>
                          <a:cs typeface="Cambria"/>
                        </a:rPr>
                        <a:t>АОТ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(</a:t>
                      </a:r>
                      <a:r>
                        <a:rPr sz="2400" u="sng" dirty="0">
                          <a:solidFill>
                            <a:srgbClr val="524A82"/>
                          </a:solidFill>
                          <a:uFill>
                            <a:solidFill>
                              <a:srgbClr val="524A82"/>
                            </a:solidFill>
                          </a:uFill>
                          <a:latin typeface="Cambria"/>
                          <a:cs typeface="Cambria"/>
                          <a:hlinkClick r:id="rId2"/>
                        </a:rPr>
                        <a:t>http://aot.ru</a:t>
                      </a:r>
                      <a:r>
                        <a:rPr sz="2400" spc="-10" dirty="0">
                          <a:solidFill>
                            <a:srgbClr val="524A82"/>
                          </a:solidFill>
                          <a:latin typeface="Cambria"/>
                          <a:cs typeface="Cambria"/>
                          <a:hlinkClick r:id="rId2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)</a:t>
                      </a: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500" dirty="0">
                        <a:latin typeface="Times New Roman"/>
                        <a:cs typeface="Times New Roman"/>
                      </a:endParaRPr>
                    </a:p>
                    <a:p>
                      <a:pPr marL="518795">
                        <a:lnSpc>
                          <a:spcPts val="2830"/>
                        </a:lnSpc>
                        <a:spcBef>
                          <a:spcPts val="5"/>
                        </a:spcBef>
                      </a:pPr>
                      <a:r>
                        <a:rPr sz="2400" spc="-5" dirty="0">
                          <a:latin typeface="Cambria"/>
                          <a:cs typeface="Cambria"/>
                        </a:rPr>
                        <a:t>Формат:</a:t>
                      </a:r>
                      <a:endParaRPr sz="2400" dirty="0">
                        <a:latin typeface="Cambria"/>
                        <a:cs typeface="Cambria"/>
                      </a:endParaRPr>
                    </a:p>
                    <a:p>
                      <a:pPr marL="861694" indent="-343535">
                        <a:lnSpc>
                          <a:spcPts val="2830"/>
                        </a:lnSpc>
                        <a:buFont typeface="Arial MT"/>
                        <a:buChar char="•"/>
                        <a:tabLst>
                          <a:tab pos="861694" algn="l"/>
                          <a:tab pos="862330" algn="l"/>
                        </a:tabLst>
                      </a:pPr>
                      <a:r>
                        <a:rPr sz="2400" spc="-5" dirty="0">
                          <a:latin typeface="Cambria"/>
                          <a:cs typeface="Cambria"/>
                        </a:rPr>
                        <a:t>идентификатор</a:t>
                      </a:r>
                      <a:r>
                        <a:rPr sz="2400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лексемы</a:t>
                      </a:r>
                      <a:endParaRPr sz="2400" dirty="0">
                        <a:latin typeface="Cambria"/>
                        <a:cs typeface="Cambria"/>
                      </a:endParaRPr>
                    </a:p>
                    <a:p>
                      <a:pPr marL="861694" marR="702310" indent="-342900">
                        <a:lnSpc>
                          <a:spcPct val="100800"/>
                        </a:lnSpc>
                        <a:buFont typeface="Arial MT"/>
                        <a:buChar char="•"/>
                        <a:tabLst>
                          <a:tab pos="861694" algn="l"/>
                          <a:tab pos="862330" algn="l"/>
                        </a:tabLst>
                      </a:pPr>
                      <a:r>
                        <a:rPr sz="2400" spc="-5" dirty="0">
                          <a:latin typeface="Cambria"/>
                          <a:cs typeface="Cambria"/>
                        </a:rPr>
                        <a:t>идентификатор парадигмы (отсылки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к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таблицам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с </a:t>
                      </a:r>
                      <a:r>
                        <a:rPr sz="2400" spc="-5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наборами</a:t>
                      </a:r>
                      <a:r>
                        <a:rPr sz="24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правил</a:t>
                      </a:r>
                      <a:r>
                        <a:rPr sz="24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10" dirty="0">
                          <a:latin typeface="Cambria"/>
                          <a:cs typeface="Cambria"/>
                        </a:rPr>
                        <a:t>для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 конкретных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парадигм)</a:t>
                      </a:r>
                      <a:endParaRPr sz="2400" dirty="0">
                        <a:latin typeface="Cambria"/>
                        <a:cs typeface="Cambria"/>
                      </a:endParaRPr>
                    </a:p>
                  </a:txBody>
                  <a:tcPr marL="0" marR="0" marT="1397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38</a:t>
                      </a:r>
                      <a:endParaRPr sz="1200" dirty="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B9F4065-88EA-5515-04AB-C18A705C1F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9" t="10000" r="9118" b="53333"/>
          <a:stretch/>
        </p:blipFill>
        <p:spPr bwMode="auto">
          <a:xfrm>
            <a:off x="533400" y="914400"/>
            <a:ext cx="4800600" cy="46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A29F04-2295-1F22-3C35-3F740B22BF3C}"/>
              </a:ext>
            </a:extLst>
          </p:cNvPr>
          <p:cNvSpPr txBox="1"/>
          <p:nvPr/>
        </p:nvSpPr>
        <p:spPr>
          <a:xfrm>
            <a:off x="5257800" y="1219200"/>
            <a:ext cx="25335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+ библиотека на питоне</a:t>
            </a:r>
          </a:p>
          <a:p>
            <a:endParaRPr lang="ru-RU" dirty="0"/>
          </a:p>
          <a:p>
            <a:r>
              <a:rPr lang="ru-RU" dirty="0"/>
              <a:t>минусы ???</a:t>
            </a:r>
            <a:br>
              <a:rPr lang="ru-RU" dirty="0"/>
            </a:b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21800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Словарный</a:t>
                      </a:r>
                      <a:r>
                        <a:rPr sz="4800" spc="-1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3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метод</a:t>
                      </a:r>
                      <a:r>
                        <a:rPr sz="4800" spc="-2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5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АОТ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485"/>
                        </a:spcBef>
                      </a:pPr>
                      <a:r>
                        <a:rPr sz="2400" spc="-5" dirty="0">
                          <a:latin typeface="Cambria"/>
                          <a:cs typeface="Cambria"/>
                        </a:rPr>
                        <a:t>Демо</a:t>
                      </a:r>
                      <a:r>
                        <a:rPr sz="2400" spc="-25" dirty="0">
                          <a:latin typeface="Cambria"/>
                          <a:cs typeface="Cambria"/>
                        </a:rPr>
                        <a:t> АОТ</a:t>
                      </a:r>
                      <a:r>
                        <a:rPr sz="24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(Диалинг)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315595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39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5536" y="2492896"/>
            <a:ext cx="8388423" cy="366610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Словарный</a:t>
                      </a:r>
                      <a:r>
                        <a:rPr sz="4800" spc="-1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3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метод</a:t>
                      </a:r>
                      <a:r>
                        <a:rPr sz="4800" spc="-2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5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АОТ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485"/>
                        </a:spcBef>
                      </a:pPr>
                      <a:r>
                        <a:rPr sz="2400" spc="-5" dirty="0">
                          <a:latin typeface="Cambria"/>
                          <a:cs typeface="Cambria"/>
                        </a:rPr>
                        <a:t>Демо</a:t>
                      </a:r>
                      <a:r>
                        <a:rPr sz="2400" spc="-25" dirty="0">
                          <a:latin typeface="Cambria"/>
                          <a:cs typeface="Cambria"/>
                        </a:rPr>
                        <a:t> АОТ</a:t>
                      </a:r>
                      <a:r>
                        <a:rPr sz="24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(Диалинг)</a:t>
                      </a:r>
                      <a:endParaRPr sz="2400" dirty="0">
                        <a:latin typeface="Cambria"/>
                        <a:cs typeface="Cambria"/>
                      </a:endParaRPr>
                    </a:p>
                  </a:txBody>
                  <a:tcPr marL="0" marR="0" marT="315595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39</a:t>
                      </a:r>
                      <a:endParaRPr sz="1200" dirty="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1619B749-AD6B-BA50-72F7-B74154A90D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6" t="18890" r="-2906" b="48888"/>
          <a:stretch/>
        </p:blipFill>
        <p:spPr bwMode="auto">
          <a:xfrm>
            <a:off x="1752600" y="2590800"/>
            <a:ext cx="5181600" cy="361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9218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327798"/>
              </p:ext>
            </p:extLst>
          </p:nvPr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OpenCorpora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3600" dirty="0">
                        <a:latin typeface="Times New Roman"/>
                        <a:cs typeface="Times New Roman"/>
                      </a:endParaRPr>
                    </a:p>
                    <a:p>
                      <a:pPr marL="446405" algn="just">
                        <a:lnSpc>
                          <a:spcPct val="100000"/>
                        </a:lnSpc>
                      </a:pPr>
                      <a:r>
                        <a:rPr sz="2400" b="1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(OpenCorpora</a:t>
                      </a:r>
                      <a:r>
                        <a:rPr sz="2400" b="1" spc="-1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b="1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—</a:t>
                      </a:r>
                      <a:r>
                        <a:rPr sz="2400" b="1" spc="-1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b="1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модифицированный</a:t>
                      </a:r>
                      <a:r>
                        <a:rPr sz="2400" b="1" spc="-1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словарь</a:t>
                      </a:r>
                      <a:r>
                        <a:rPr sz="2400" b="1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b="1" spc="-3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АОТ)</a:t>
                      </a:r>
                      <a:endParaRPr sz="2400" dirty="0">
                        <a:latin typeface="Cambria"/>
                        <a:cs typeface="Cambria"/>
                      </a:endParaRPr>
                    </a:p>
                    <a:p>
                      <a:pPr marL="446405" marR="308610" algn="just">
                        <a:lnSpc>
                          <a:spcPct val="100800"/>
                        </a:lnSpc>
                        <a:spcBef>
                          <a:spcPts val="1995"/>
                        </a:spcBef>
                      </a:pP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Лексема 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состоит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из </a:t>
                      </a:r>
                      <a:r>
                        <a:rPr sz="24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всех 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форм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слова, 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причем </a:t>
                      </a:r>
                      <a:r>
                        <a:rPr sz="2400" spc="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для </a:t>
                      </a:r>
                      <a:r>
                        <a:rPr sz="2400" spc="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каждой </a:t>
                      </a:r>
                      <a:r>
                        <a:rPr sz="2400" spc="-51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формы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указана грамматическая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информация (тег).</a:t>
                      </a:r>
                      <a:endParaRPr sz="2400" dirty="0">
                        <a:latin typeface="Cambria"/>
                        <a:cs typeface="Cambria"/>
                      </a:endParaRPr>
                    </a:p>
                    <a:p>
                      <a:pPr marL="446405" algn="just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Первой</a:t>
                      </a:r>
                      <a:r>
                        <a:rPr sz="2400" spc="-1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формой</a:t>
                      </a:r>
                      <a:r>
                        <a:rPr sz="2400" spc="-1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в</a:t>
                      </a:r>
                      <a:r>
                        <a:rPr sz="24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списке идет нормальная</a:t>
                      </a:r>
                      <a:r>
                        <a:rPr sz="24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форма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слова.</a:t>
                      </a:r>
                      <a:endParaRPr sz="2400" dirty="0">
                        <a:latin typeface="Cambria"/>
                        <a:cs typeface="Cambria"/>
                      </a:endParaRPr>
                    </a:p>
                    <a:p>
                      <a:pPr marL="446405" marR="4649470" algn="just">
                        <a:lnSpc>
                          <a:spcPct val="108500"/>
                        </a:lnSpc>
                      </a:pPr>
                      <a:r>
                        <a:rPr sz="20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ёж NOUN,anim,masc sing,nomn </a:t>
                      </a:r>
                      <a:r>
                        <a:rPr sz="20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ежа NOUN,anim,masc sing,gent </a:t>
                      </a:r>
                      <a:r>
                        <a:rPr sz="20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ежу NOUN,anim,masc sing,datv </a:t>
                      </a:r>
                      <a:r>
                        <a:rPr sz="20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ежа NOUN,anim,masc sing,accs </a:t>
                      </a:r>
                      <a:r>
                        <a:rPr sz="20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ежом</a:t>
                      </a:r>
                      <a:r>
                        <a:rPr sz="2000" spc="-3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NOUN,anim,masc</a:t>
                      </a:r>
                      <a:r>
                        <a:rPr sz="2000" spc="-2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sing,ablt</a:t>
                      </a:r>
                      <a:endParaRPr sz="2000" dirty="0">
                        <a:latin typeface="Cambria"/>
                        <a:cs typeface="Cambria"/>
                      </a:endParaRPr>
                    </a:p>
                    <a:p>
                      <a:pPr marL="44640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20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…</a:t>
                      </a:r>
                      <a:endParaRPr sz="2000" dirty="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40</a:t>
                      </a:r>
                      <a:endParaRPr sz="1200" dirty="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F0D6F23-29A7-4193-06F3-CAEE3F2C60C9}"/>
              </a:ext>
            </a:extLst>
          </p:cNvPr>
          <p:cNvSpPr txBox="1"/>
          <p:nvPr/>
        </p:nvSpPr>
        <p:spPr>
          <a:xfrm>
            <a:off x="4724400" y="4800600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=&gt; </a:t>
            </a:r>
            <a:r>
              <a:rPr lang="en-US" sz="2800" b="1" dirty="0" err="1"/>
              <a:t>PyMorphy</a:t>
            </a:r>
            <a:endParaRPr lang="en-US" sz="2800" b="1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108126"/>
              </p:ext>
            </p:extLst>
          </p:nvPr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lang="ru-RU" sz="48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Как работает пайморфи?</a:t>
                      </a:r>
                      <a:endParaRPr sz="4800" dirty="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3600" dirty="0">
                        <a:latin typeface="Times New Roman"/>
                        <a:cs typeface="Times New Roman"/>
                      </a:endParaRPr>
                    </a:p>
                    <a:p>
                      <a:pPr marL="446405" algn="just">
                        <a:lnSpc>
                          <a:spcPct val="100000"/>
                        </a:lnSpc>
                      </a:pPr>
                      <a:r>
                        <a:rPr lang="ru-RU" sz="2400" b="1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Оптимизация</a:t>
                      </a:r>
                      <a:endParaRPr sz="2000" dirty="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40</a:t>
                      </a:r>
                      <a:endParaRPr sz="1200" dirty="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58636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996783"/>
              </p:ext>
            </p:extLst>
          </p:nvPr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lang="ru-RU" sz="48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Как работает пайморфи?</a:t>
                      </a:r>
                      <a:endParaRPr sz="4800" dirty="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3600" dirty="0">
                        <a:latin typeface="Times New Roman"/>
                        <a:cs typeface="Times New Roman"/>
                      </a:endParaRPr>
                    </a:p>
                    <a:p>
                      <a:pPr marL="446405" algn="just">
                        <a:lnSpc>
                          <a:spcPct val="100000"/>
                        </a:lnSpc>
                      </a:pPr>
                      <a:r>
                        <a:rPr lang="ru-RU" sz="2400" b="1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Оптимизация</a:t>
                      </a:r>
                    </a:p>
                    <a:p>
                      <a:pPr marL="446405" algn="just">
                        <a:lnSpc>
                          <a:spcPct val="100000"/>
                        </a:lnSpc>
                      </a:pPr>
                      <a:endParaRPr lang="ru-RU" sz="2400" b="1" spc="-5" dirty="0">
                        <a:solidFill>
                          <a:srgbClr val="404040"/>
                        </a:solidFill>
                        <a:latin typeface="Cambria"/>
                        <a:cs typeface="Cambria"/>
                      </a:endParaRPr>
                    </a:p>
                    <a:p>
                      <a:pPr marL="446405" algn="just">
                        <a:lnSpc>
                          <a:spcPct val="100000"/>
                        </a:lnSpc>
                      </a:pPr>
                      <a:r>
                        <a:rPr lang="ru-RU" sz="2400" b="1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Парадигмы слов</a:t>
                      </a:r>
                    </a:p>
                    <a:p>
                      <a:pPr marL="446405" algn="just">
                        <a:lnSpc>
                          <a:spcPct val="100000"/>
                        </a:lnSpc>
                      </a:pPr>
                      <a:r>
                        <a:rPr lang="ru-RU" sz="2400" b="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Префикс – стэм - хвост</a:t>
                      </a:r>
                      <a:r>
                        <a:rPr lang="ru-RU" sz="2400" b="1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</a:p>
                    <a:p>
                      <a:pPr marL="446405" algn="just">
                        <a:lnSpc>
                          <a:spcPct val="100000"/>
                        </a:lnSpc>
                      </a:pPr>
                      <a:endParaRPr lang="ru-RU" sz="2400" b="1" spc="-5" dirty="0">
                        <a:solidFill>
                          <a:srgbClr val="404040"/>
                        </a:solidFill>
                        <a:latin typeface="Cambria"/>
                        <a:cs typeface="Cambria"/>
                      </a:endParaRPr>
                    </a:p>
                    <a:p>
                      <a:pPr marL="446405" algn="just">
                        <a:lnSpc>
                          <a:spcPct val="100000"/>
                        </a:lnSpc>
                      </a:pPr>
                      <a:r>
                        <a:rPr lang="ru-RU" sz="2000" dirty="0">
                          <a:latin typeface="Cambria"/>
                          <a:cs typeface="Cambria"/>
                        </a:rPr>
                        <a:t>Для русского языка </a:t>
                      </a:r>
                    </a:p>
                    <a:p>
                      <a:pPr marL="446405" algn="just">
                        <a:lnSpc>
                          <a:spcPct val="100000"/>
                        </a:lnSpc>
                      </a:pPr>
                      <a:r>
                        <a:rPr lang="ru-RU" sz="2000" dirty="0">
                          <a:latin typeface="Cambria"/>
                          <a:cs typeface="Cambria"/>
                        </a:rPr>
                        <a:t>получается примерно </a:t>
                      </a:r>
                    </a:p>
                    <a:p>
                      <a:pPr marL="446405" algn="just">
                        <a:lnSpc>
                          <a:spcPct val="100000"/>
                        </a:lnSpc>
                      </a:pPr>
                      <a:r>
                        <a:rPr lang="ru-RU" sz="2000" dirty="0">
                          <a:latin typeface="Cambria"/>
                          <a:cs typeface="Cambria"/>
                        </a:rPr>
                        <a:t>3 тысячи уникальных парадигм (из примерно 400 тысяч лексем)</a:t>
                      </a:r>
                      <a:endParaRPr sz="2000" dirty="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40</a:t>
                      </a:r>
                      <a:endParaRPr sz="1200" dirty="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514B883-05C1-EF34-CF80-60EA638263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00" r="45833"/>
          <a:stretch/>
        </p:blipFill>
        <p:spPr>
          <a:xfrm>
            <a:off x="3962400" y="1905000"/>
            <a:ext cx="4724400" cy="263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534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9681" y="231393"/>
            <a:ext cx="8636000" cy="6377305"/>
            <a:chOff x="249681" y="231393"/>
            <a:chExt cx="8636000" cy="6377305"/>
          </a:xfrm>
        </p:grpSpPr>
        <p:sp>
          <p:nvSpPr>
            <p:cNvPr id="3" name="object 3"/>
            <p:cNvSpPr/>
            <p:nvPr/>
          </p:nvSpPr>
          <p:spPr>
            <a:xfrm>
              <a:off x="256031" y="1602705"/>
              <a:ext cx="8623300" cy="64135"/>
            </a:xfrm>
            <a:custGeom>
              <a:avLst/>
              <a:gdLst/>
              <a:ahLst/>
              <a:cxnLst/>
              <a:rect l="l" t="t" r="r" b="b"/>
              <a:pathLst>
                <a:path w="8623300" h="64135">
                  <a:moveTo>
                    <a:pt x="8622792" y="0"/>
                  </a:moveTo>
                  <a:lnTo>
                    <a:pt x="0" y="0"/>
                  </a:lnTo>
                  <a:lnTo>
                    <a:pt x="0" y="64008"/>
                  </a:lnTo>
                  <a:lnTo>
                    <a:pt x="8622792" y="64008"/>
                  </a:lnTo>
                  <a:lnTo>
                    <a:pt x="8622792" y="0"/>
                  </a:lnTo>
                  <a:close/>
                </a:path>
              </a:pathLst>
            </a:custGeom>
            <a:solidFill>
              <a:srgbClr val="CBD2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56031" y="1602705"/>
              <a:ext cx="8623300" cy="64135"/>
            </a:xfrm>
            <a:custGeom>
              <a:avLst/>
              <a:gdLst/>
              <a:ahLst/>
              <a:cxnLst/>
              <a:rect l="l" t="t" r="r" b="b"/>
              <a:pathLst>
                <a:path w="8623300" h="64135">
                  <a:moveTo>
                    <a:pt x="0" y="0"/>
                  </a:moveTo>
                  <a:lnTo>
                    <a:pt x="8622792" y="0"/>
                  </a:lnTo>
                  <a:lnTo>
                    <a:pt x="8622792" y="64008"/>
                  </a:lnTo>
                  <a:lnTo>
                    <a:pt x="0" y="6400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C7C6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32956" y="523747"/>
            <a:ext cx="24809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75" dirty="0"/>
              <a:t>A</a:t>
            </a:r>
            <a:r>
              <a:rPr sz="4800" dirty="0"/>
              <a:t>t</a:t>
            </a:r>
            <a:r>
              <a:rPr sz="4800" spc="-45" dirty="0"/>
              <a:t>t</a:t>
            </a:r>
            <a:r>
              <a:rPr sz="4800" spc="-10" dirty="0"/>
              <a:t>e</a:t>
            </a:r>
            <a:r>
              <a:rPr sz="4800" spc="-5" dirty="0"/>
              <a:t>n</a:t>
            </a:r>
            <a:r>
              <a:rPr sz="4800" dirty="0"/>
              <a:t>tion</a:t>
            </a:r>
            <a:endParaRPr sz="48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8522" y="2131624"/>
            <a:ext cx="4957398" cy="367710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75161" y="6388100"/>
            <a:ext cx="1936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B0BCC1"/>
                </a:solidFill>
                <a:latin typeface="Cambria"/>
                <a:cs typeface="Cambria"/>
              </a:rPr>
              <a:t>11</a:t>
            </a:r>
            <a:endParaRPr sz="12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591358"/>
              </p:ext>
            </p:extLst>
          </p:nvPr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lang="ru-RU" sz="48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Как работает пайморфи?</a:t>
                      </a:r>
                      <a:endParaRPr sz="4800" dirty="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3600" dirty="0">
                        <a:latin typeface="Times New Roman"/>
                        <a:cs typeface="Times New Roman"/>
                      </a:endParaRPr>
                    </a:p>
                    <a:p>
                      <a:pPr marL="446405" algn="just">
                        <a:lnSpc>
                          <a:spcPct val="100000"/>
                        </a:lnSpc>
                      </a:pPr>
                      <a:endParaRPr sz="2000" dirty="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40</a:t>
                      </a:r>
                      <a:endParaRPr sz="1200" dirty="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352AF7D-85F7-5189-FAE3-A8083C177E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396" t="32515" r="1396" b="26842"/>
          <a:stretch/>
        </p:blipFill>
        <p:spPr>
          <a:xfrm>
            <a:off x="533400" y="2826378"/>
            <a:ext cx="7239000" cy="2020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73F233-856B-A1AD-9B61-32C7EAC60421}"/>
              </a:ext>
            </a:extLst>
          </p:cNvPr>
          <p:cNvSpPr txBox="1"/>
          <p:nvPr/>
        </p:nvSpPr>
        <p:spPr>
          <a:xfrm>
            <a:off x="762000" y="1600200"/>
            <a:ext cx="777328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Чтобы хранить парадигмы более компактно, они преобразуются в </a:t>
            </a:r>
          </a:p>
          <a:p>
            <a:pPr algn="l"/>
            <a:r>
              <a:rPr lang="ru-RU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массивы чисел. Префиксам, “хвостам” и тегам присваиваются номера. </a:t>
            </a:r>
          </a:p>
          <a:p>
            <a:pPr algn="l"/>
            <a:r>
              <a:rPr lang="ru-RU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Строки с префиксами, хвостами и тегами хранятся отдельно, в list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’</a:t>
            </a:r>
            <a:r>
              <a:rPr lang="ru-RU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ах. </a:t>
            </a:r>
          </a:p>
          <a:p>
            <a:pPr algn="l"/>
            <a:r>
              <a:rPr lang="ru-RU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Номер строки = индекс.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Каждая парадигма упаковывается в одномерный массив (</a:t>
            </a:r>
            <a:r>
              <a:rPr lang="ru-RU" b="0" i="0" u="none" strike="noStrike" dirty="0">
                <a:solidFill>
                  <a:srgbClr val="2980B9"/>
                </a:solidFill>
                <a:effectLst/>
                <a:latin typeface="Lato" panose="020F0502020204030203" pitchFamily="34" charset="0"/>
                <a:hlinkClick r:id="rId3"/>
              </a:rPr>
              <a:t>array.array</a:t>
            </a:r>
            <a:r>
              <a:rPr lang="ru-RU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): </a:t>
            </a:r>
          </a:p>
          <a:p>
            <a:r>
              <a:rPr lang="ru-RU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сначала идут все номера хвостов, потом все номера тегов, потом </a:t>
            </a:r>
          </a:p>
          <a:p>
            <a:r>
              <a:rPr lang="ru-RU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все номера префиксов: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259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848371"/>
              </p:ext>
            </p:extLst>
          </p:nvPr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lang="ru-RU" sz="48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Конечный автомат</a:t>
                      </a:r>
                      <a:endParaRPr sz="4800" dirty="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79375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44</a:t>
                      </a:r>
                      <a:endParaRPr sz="1200" dirty="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lang="ru-RU" sz="48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Конечный автомат</a:t>
                      </a:r>
                      <a:endParaRPr sz="4800" dirty="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700" dirty="0">
                        <a:latin typeface="Times New Roman"/>
                        <a:cs typeface="Times New Roman"/>
                      </a:endParaRPr>
                    </a:p>
                    <a:p>
                      <a:pPr marL="302895">
                        <a:lnSpc>
                          <a:spcPct val="100000"/>
                        </a:lnSpc>
                      </a:pPr>
                      <a:r>
                        <a:rPr sz="1800" u="sng" spc="-5" dirty="0">
                          <a:solidFill>
                            <a:srgbClr val="524A82"/>
                          </a:solidFill>
                          <a:uFill>
                            <a:solidFill>
                              <a:srgbClr val="524A82"/>
                            </a:solidFill>
                          </a:uFill>
                          <a:latin typeface="Cambria"/>
                          <a:cs typeface="Cambria"/>
                        </a:rPr>
                        <a:t>https://gist.github.com/named-entity/ce4d121512626568ca3059170333750c</a:t>
                      </a:r>
                      <a:endParaRPr sz="1800" dirty="0">
                        <a:latin typeface="Cambria"/>
                        <a:cs typeface="Cambria"/>
                      </a:endParaRPr>
                    </a:p>
                  </a:txBody>
                  <a:tcPr marL="0" marR="0" marT="79375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44</a:t>
                      </a:r>
                      <a:endParaRPr sz="1200" dirty="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1804" y="3852979"/>
            <a:ext cx="8100391" cy="17594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C1A9CA-2FFF-216B-C839-348687D8D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752600"/>
            <a:ext cx="6781800" cy="202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339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675980"/>
              </p:ext>
            </p:extLst>
          </p:nvPr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lang="ru-RU" sz="48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Зачем циферки?</a:t>
                      </a:r>
                      <a:endParaRPr sz="4800" dirty="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79375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44</a:t>
                      </a:r>
                      <a:endParaRPr sz="1200" dirty="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19CF18E-1E51-8339-8EBA-6852A57F61CC}"/>
              </a:ext>
            </a:extLst>
          </p:cNvPr>
          <p:cNvSpPr txBox="1"/>
          <p:nvPr/>
        </p:nvSpPr>
        <p:spPr>
          <a:xfrm>
            <a:off x="381000" y="1981200"/>
            <a:ext cx="860338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Пусть парадигма состоит из N форм слов; в массиве будет тогда N*3 элементов. </a:t>
            </a:r>
          </a:p>
          <a:p>
            <a:r>
              <a:rPr lang="ru-RU" dirty="0"/>
              <a:t>Данные о i-й форме можно получить с помощью индексной арифметики: например, </a:t>
            </a:r>
          </a:p>
          <a:p>
            <a:r>
              <a:rPr lang="ru-RU" dirty="0"/>
              <a:t>номер грамматической информации для формы с индексом 2 (индексация с 0) </a:t>
            </a:r>
          </a:p>
          <a:p>
            <a:r>
              <a:rPr lang="ru-RU" dirty="0"/>
              <a:t>будет лежать в элементе массива с номером N + 2, а номер префикса для этой же </a:t>
            </a:r>
          </a:p>
          <a:p>
            <a:r>
              <a:rPr lang="ru-RU" dirty="0"/>
              <a:t>формы - в элементе N*2 + 2.</a:t>
            </a:r>
            <a:br>
              <a:rPr lang="ru-RU" dirty="0"/>
            </a:br>
            <a:br>
              <a:rPr lang="ru-RU" dirty="0"/>
            </a:br>
            <a:br>
              <a:rPr lang="ru-RU" dirty="0"/>
            </a:br>
            <a:r>
              <a:rPr lang="ru-RU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Парадигмы и соответствующие списки “окончаний” и “префиксов” </a:t>
            </a:r>
          </a:p>
          <a:p>
            <a:r>
              <a:rPr lang="ru-RU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занимают примерно 3-4M памяти.</a:t>
            </a:r>
          </a:p>
          <a:p>
            <a:endParaRPr lang="ru-RU" dirty="0">
              <a:solidFill>
                <a:srgbClr val="404040"/>
              </a:solidFill>
              <a:latin typeface="Lato" panose="020F0502020204030203" pitchFamily="34" charset="0"/>
            </a:endParaRPr>
          </a:p>
          <a:p>
            <a:r>
              <a:rPr lang="ru-RU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В DAWG эта информация занимает примерно 7M памяти.</a:t>
            </a:r>
            <a:br>
              <a:rPr lang="ru-RU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</a:br>
            <a:br>
              <a:rPr lang="ru-RU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</a:br>
            <a:r>
              <a:rPr lang="ru-RU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корость разбора - от нескольких десятков тыс. слов/сек до &gt; 100тыс. </a:t>
            </a:r>
          </a:p>
          <a:p>
            <a:r>
              <a:rPr lang="ru-RU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слов/сек (в зависимости от интерпретатора, настроек и выполняемой </a:t>
            </a:r>
          </a:p>
          <a:p>
            <a:r>
              <a:rPr lang="ru-RU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операции). Для сравнения: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0072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B2D92B-DCD7-1400-4186-73F2E7A44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09600"/>
            <a:ext cx="8015919" cy="549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2149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2590"/>
                        </a:spcBef>
                        <a:tabLst>
                          <a:tab pos="5397500" algn="l"/>
                        </a:tabLst>
                      </a:pPr>
                      <a:r>
                        <a:rPr sz="48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Предсказательные	</a:t>
                      </a:r>
                      <a:r>
                        <a:rPr sz="4800" spc="-2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методы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32893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292100">
                        <a:lnSpc>
                          <a:spcPct val="100000"/>
                        </a:lnSpc>
                        <a:spcBef>
                          <a:spcPts val="2100"/>
                        </a:spcBef>
                      </a:pPr>
                      <a:r>
                        <a:rPr sz="2400" b="1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«Бессловарный </a:t>
                      </a:r>
                      <a:r>
                        <a:rPr sz="2400" b="1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анализ»</a:t>
                      </a:r>
                      <a:r>
                        <a:rPr sz="2400" b="1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b="1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или</a:t>
                      </a:r>
                      <a:r>
                        <a:rPr sz="2400" b="1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«анализ по</a:t>
                      </a:r>
                      <a:r>
                        <a:rPr sz="2400" b="1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аналогии»?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635000" marR="459740" indent="-342900">
                        <a:lnSpc>
                          <a:spcPct val="100800"/>
                        </a:lnSpc>
                        <a:spcBef>
                          <a:spcPts val="1989"/>
                        </a:spcBef>
                        <a:buFont typeface="Arial MT"/>
                        <a:buChar char="•"/>
                        <a:tabLst>
                          <a:tab pos="635000" algn="l"/>
                          <a:tab pos="635635" algn="l"/>
                        </a:tabLst>
                      </a:pPr>
                      <a:r>
                        <a:rPr sz="2400" spc="-3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Термин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«бессловарный анализ»</a:t>
                      </a:r>
                      <a:r>
                        <a:rPr sz="2400" spc="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применим 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в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ситуации </a:t>
                      </a:r>
                      <a:r>
                        <a:rPr sz="2400" spc="-509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полного</a:t>
                      </a:r>
                      <a:r>
                        <a:rPr sz="24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отсутствия словаря лексических единиц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635000" marR="487680" indent="-342900">
                        <a:lnSpc>
                          <a:spcPct val="100800"/>
                        </a:lnSpc>
                        <a:spcBef>
                          <a:spcPts val="1995"/>
                        </a:spcBef>
                        <a:buFont typeface="Arial MT"/>
                        <a:buChar char="•"/>
                        <a:tabLst>
                          <a:tab pos="635000" algn="l"/>
                          <a:tab pos="635635" algn="l"/>
                        </a:tabLst>
                      </a:pPr>
                      <a:r>
                        <a:rPr sz="2400" spc="-3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Термин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«анализ 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по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аналогии»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описывает анализ слов, </a:t>
                      </a:r>
                      <a:r>
                        <a:rPr sz="2400" spc="-509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которые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не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вошли</a:t>
                      </a:r>
                      <a:r>
                        <a:rPr sz="24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в</a:t>
                      </a:r>
                      <a:r>
                        <a:rPr sz="24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существующий</a:t>
                      </a:r>
                      <a:r>
                        <a:rPr sz="24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словарь.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292100">
                        <a:lnSpc>
                          <a:spcPct val="100000"/>
                        </a:lnSpc>
                        <a:spcBef>
                          <a:spcPts val="1920"/>
                        </a:spcBef>
                      </a:pPr>
                      <a:r>
                        <a:rPr sz="2400" i="1" spc="-3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КРОВАТЬ</a:t>
                      </a:r>
                      <a:r>
                        <a:rPr sz="2400" i="1" spc="-1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–</a:t>
                      </a:r>
                      <a:r>
                        <a:rPr sz="24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слово</a:t>
                      </a:r>
                      <a:r>
                        <a:rPr sz="24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с</a:t>
                      </a:r>
                      <a:r>
                        <a:rPr sz="24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парадигмой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292100">
                        <a:lnSpc>
                          <a:spcPct val="100000"/>
                        </a:lnSpc>
                        <a:spcBef>
                          <a:spcPts val="2014"/>
                        </a:spcBef>
                      </a:pPr>
                      <a:r>
                        <a:rPr sz="2400" spc="-2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КРОВАТЬ,</a:t>
                      </a:r>
                      <a:r>
                        <a:rPr sz="24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КРУЙ, КРУЙТЕ, КРУЮ</a:t>
                      </a:r>
                      <a:r>
                        <a:rPr sz="2400" spc="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.. (как</a:t>
                      </a:r>
                      <a:r>
                        <a:rPr sz="2400" spc="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2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ПИРОВАТЬ)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41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807544"/>
              </p:ext>
            </p:extLst>
          </p:nvPr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2590"/>
                        </a:spcBef>
                        <a:tabLst>
                          <a:tab pos="5397500" algn="l"/>
                        </a:tabLst>
                      </a:pPr>
                      <a:r>
                        <a:rPr sz="48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Предсказательные	</a:t>
                      </a:r>
                      <a:r>
                        <a:rPr sz="4800" spc="-2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методы</a:t>
                      </a:r>
                      <a:endParaRPr sz="4800" dirty="0">
                        <a:latin typeface="Cambria"/>
                        <a:cs typeface="Cambria"/>
                      </a:endParaRPr>
                    </a:p>
                  </a:txBody>
                  <a:tcPr marL="0" marR="0" marT="32893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2800" dirty="0">
                        <a:latin typeface="Times New Roman"/>
                        <a:cs typeface="Times New Roman"/>
                      </a:endParaRPr>
                    </a:p>
                    <a:p>
                      <a:pPr marL="292100">
                        <a:lnSpc>
                          <a:spcPct val="100000"/>
                        </a:lnSpc>
                        <a:spcBef>
                          <a:spcPts val="2100"/>
                        </a:spcBef>
                      </a:pPr>
                      <a:r>
                        <a:rPr lang="en-US" sz="2400" b="1" spc="-5" dirty="0" err="1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Pymorphy</a:t>
                      </a:r>
                      <a:endParaRPr lang="en-US" sz="2400" b="1" spc="-5" dirty="0">
                        <a:solidFill>
                          <a:srgbClr val="404040"/>
                        </a:solidFill>
                        <a:latin typeface="Cambria"/>
                        <a:cs typeface="Cambria"/>
                      </a:endParaRPr>
                    </a:p>
                    <a:p>
                      <a:pPr marL="635000" marR="459740" indent="-342900">
                        <a:lnSpc>
                          <a:spcPct val="100800"/>
                        </a:lnSpc>
                        <a:spcBef>
                          <a:spcPts val="1989"/>
                        </a:spcBef>
                        <a:buFont typeface="Arial" panose="020B0604020202020204" pitchFamily="34" charset="0"/>
                        <a:buChar char="•"/>
                        <a:tabLst>
                          <a:tab pos="635000" algn="l"/>
                          <a:tab pos="635635" algn="l"/>
                        </a:tabLst>
                      </a:pPr>
                      <a:r>
                        <a:rPr lang="ru-RU" sz="2000" b="1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Отсечение префиксов: </a:t>
                      </a:r>
                      <a:r>
                        <a:rPr lang="ru-RU" sz="20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В pymorphy2 хранится небольшой список таких префиксов (например, “не”, “анти”, “псевдо”, “супер”, “дву”). Если слово начинается с одного из таких префиксов, то отсекается префикс, разбирает то, что осталось, а затем приписывает префикс обратно..</a:t>
                      </a:r>
                    </a:p>
                    <a:p>
                      <a:pPr marL="635000" marR="459740" indent="-342900">
                        <a:lnSpc>
                          <a:spcPct val="100800"/>
                        </a:lnSpc>
                        <a:spcBef>
                          <a:spcPts val="1989"/>
                        </a:spcBef>
                        <a:buFont typeface="Arial" panose="020B0604020202020204" pitchFamily="34" charset="0"/>
                        <a:buChar char="•"/>
                        <a:tabLst>
                          <a:tab pos="635000" algn="l"/>
                          <a:tab pos="635635" algn="l"/>
                        </a:tabLst>
                      </a:pPr>
                      <a:endParaRPr lang="ru-RU" sz="1800" dirty="0">
                        <a:latin typeface="Cambria"/>
                        <a:cs typeface="Cambria"/>
                      </a:endParaRPr>
                    </a:p>
                    <a:p>
                      <a:pPr marL="292100">
                        <a:lnSpc>
                          <a:spcPct val="100000"/>
                        </a:lnSpc>
                        <a:spcBef>
                          <a:spcPts val="1920"/>
                        </a:spcBef>
                      </a:pPr>
                      <a:r>
                        <a:rPr lang="ru-RU" sz="2400" i="1" spc="-3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КРОВАТЬ</a:t>
                      </a:r>
                      <a:r>
                        <a:rPr lang="ru-RU" sz="2400" i="1" spc="-1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lang="ru-RU" sz="24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–</a:t>
                      </a:r>
                      <a:r>
                        <a:rPr lang="ru-RU" sz="24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lang="ru-RU"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слово</a:t>
                      </a:r>
                      <a:r>
                        <a:rPr lang="ru-RU" sz="24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lang="ru-RU" sz="24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с</a:t>
                      </a:r>
                      <a:r>
                        <a:rPr lang="ru-RU" sz="24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lang="ru-RU"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парадигмой</a:t>
                      </a:r>
                      <a:endParaRPr lang="ru-RU" sz="2400" dirty="0">
                        <a:latin typeface="Cambria"/>
                        <a:cs typeface="Cambria"/>
                      </a:endParaRPr>
                    </a:p>
                    <a:p>
                      <a:pPr marL="292100">
                        <a:lnSpc>
                          <a:spcPct val="100000"/>
                        </a:lnSpc>
                        <a:spcBef>
                          <a:spcPts val="2014"/>
                        </a:spcBef>
                      </a:pPr>
                      <a:r>
                        <a:rPr lang="ru-RU" sz="2400" spc="-2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КРОВАТЬ,</a:t>
                      </a:r>
                      <a:r>
                        <a:rPr lang="ru-RU" sz="24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lang="ru-RU"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КРУЙ, КРУЙТЕ, КРУЮ</a:t>
                      </a:r>
                      <a:r>
                        <a:rPr lang="ru-RU" sz="2400" spc="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lang="ru-RU"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.. (как</a:t>
                      </a:r>
                      <a:r>
                        <a:rPr lang="ru-RU" sz="2400" spc="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lang="ru-RU" sz="2400" spc="-2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ПИРОВАТЬ)</a:t>
                      </a:r>
                      <a:endParaRPr lang="ru-RU" sz="24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41</a:t>
                      </a:r>
                      <a:endParaRPr sz="1200" dirty="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0357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813200"/>
              </p:ext>
            </p:extLst>
          </p:nvPr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649605">
                        <a:lnSpc>
                          <a:spcPct val="100000"/>
                        </a:lnSpc>
                        <a:spcBef>
                          <a:spcPts val="2350"/>
                        </a:spcBef>
                        <a:tabLst>
                          <a:tab pos="4661535" algn="l"/>
                        </a:tabLst>
                      </a:pPr>
                      <a:r>
                        <a:rPr sz="48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Предсказание	</a:t>
                      </a:r>
                      <a:r>
                        <a:rPr sz="48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по</a:t>
                      </a:r>
                      <a:r>
                        <a:rPr sz="4800" spc="-3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префиксу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700" dirty="0">
                        <a:latin typeface="Times New Roman"/>
                        <a:cs typeface="Times New Roman"/>
                      </a:endParaRPr>
                    </a:p>
                    <a:p>
                      <a:pPr marL="735330" marR="1028700">
                        <a:lnSpc>
                          <a:spcPct val="80000"/>
                        </a:lnSpc>
                        <a:spcBef>
                          <a:spcPts val="5"/>
                        </a:spcBef>
                      </a:pPr>
                      <a:r>
                        <a:rPr lang="ru-RU" sz="2400" b="1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Неизвестный префикс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: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endParaRPr lang="ru-RU" sz="2400" dirty="0">
                        <a:solidFill>
                          <a:srgbClr val="404040"/>
                        </a:solidFill>
                        <a:latin typeface="Cambria"/>
                        <a:cs typeface="Cambria"/>
                      </a:endParaRPr>
                    </a:p>
                    <a:p>
                      <a:pPr marL="735330" marR="1028700">
                        <a:lnSpc>
                          <a:spcPct val="80000"/>
                        </a:lnSpc>
                        <a:spcBef>
                          <a:spcPts val="5"/>
                        </a:spcBef>
                      </a:pPr>
                      <a:endParaRPr lang="ru-RU" sz="2400" spc="-10" dirty="0">
                        <a:solidFill>
                          <a:srgbClr val="404040"/>
                        </a:solidFill>
                        <a:latin typeface="Cambria"/>
                        <a:cs typeface="Cambria"/>
                      </a:endParaRPr>
                    </a:p>
                    <a:p>
                      <a:pPr marL="735330" marR="1028700">
                        <a:lnSpc>
                          <a:spcPct val="80000"/>
                        </a:lnSpc>
                        <a:spcBef>
                          <a:spcPts val="5"/>
                        </a:spcBef>
                      </a:pPr>
                      <a:r>
                        <a:rPr lang="ru-RU" sz="24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Допущение: слова с похожими задними частями изменяются одинаково</a:t>
                      </a:r>
                      <a:br>
                        <a:rPr lang="ru-RU" sz="24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</a:br>
                      <a:endParaRPr lang="ru-RU" sz="2400" spc="-10" dirty="0">
                        <a:solidFill>
                          <a:srgbClr val="404040"/>
                        </a:solidFill>
                        <a:latin typeface="Cambria"/>
                        <a:cs typeface="Cambria"/>
                      </a:endParaRPr>
                    </a:p>
                    <a:p>
                      <a:pPr marL="735330" marR="1028700">
                        <a:lnSpc>
                          <a:spcPct val="80000"/>
                        </a:lnSpc>
                        <a:spcBef>
                          <a:spcPts val="5"/>
                        </a:spcBef>
                      </a:pPr>
                      <a:r>
                        <a:rPr sz="2400" spc="-10" dirty="0" err="1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Если</a:t>
                      </a:r>
                      <a:r>
                        <a:rPr sz="24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префикс не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длиннее M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символов,</a:t>
                      </a:r>
                      <a:r>
                        <a:rPr sz="24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а </a:t>
                      </a:r>
                      <a:r>
                        <a:rPr sz="2400" spc="-51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правая</a:t>
                      </a:r>
                      <a:r>
                        <a:rPr sz="24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часть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(совпавшая 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с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известной 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словоформой) не короче 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N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символов, 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то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слово 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разбирается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по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образцу известной</a:t>
                      </a:r>
                      <a:r>
                        <a:rPr sz="24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словоформы.</a:t>
                      </a:r>
                      <a:endParaRPr sz="2400" dirty="0">
                        <a:latin typeface="Cambria"/>
                        <a:cs typeface="Cambria"/>
                      </a:endParaRPr>
                    </a:p>
                    <a:p>
                      <a:pPr marL="735330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2200" i="1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[евро]технологию,</a:t>
                      </a:r>
                      <a:r>
                        <a:rPr sz="2200" i="1" spc="-2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[супер]коньками</a:t>
                      </a:r>
                      <a:endParaRPr sz="2200" dirty="0">
                        <a:latin typeface="Cambria"/>
                        <a:cs typeface="Cambria"/>
                      </a:endParaRPr>
                    </a:p>
                  </a:txBody>
                  <a:tcPr marL="0" marR="0" marT="635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42</a:t>
                      </a:r>
                      <a:endParaRPr sz="1200" dirty="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399102"/>
              </p:ext>
            </p:extLst>
          </p:nvPr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649605">
                        <a:lnSpc>
                          <a:spcPct val="100000"/>
                        </a:lnSpc>
                        <a:spcBef>
                          <a:spcPts val="2350"/>
                        </a:spcBef>
                        <a:tabLst>
                          <a:tab pos="4661535" algn="l"/>
                        </a:tabLst>
                      </a:pPr>
                      <a:r>
                        <a:rPr sz="48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Предсказание	</a:t>
                      </a:r>
                      <a:r>
                        <a:rPr sz="48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по</a:t>
                      </a:r>
                      <a:r>
                        <a:rPr sz="4800" spc="-3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префиксу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700" dirty="0">
                        <a:latin typeface="Times New Roman"/>
                        <a:cs typeface="Times New Roman"/>
                      </a:endParaRPr>
                    </a:p>
                    <a:p>
                      <a:pPr marL="735330" marR="1028700">
                        <a:lnSpc>
                          <a:spcPct val="80000"/>
                        </a:lnSpc>
                        <a:spcBef>
                          <a:spcPts val="5"/>
                        </a:spcBef>
                      </a:pPr>
                      <a:r>
                        <a:rPr lang="ru-RU" sz="2400" b="1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Окончания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: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endParaRPr lang="ru-RU" sz="2400" dirty="0">
                        <a:solidFill>
                          <a:srgbClr val="404040"/>
                        </a:solidFill>
                        <a:latin typeface="Cambria"/>
                        <a:cs typeface="Cambria"/>
                      </a:endParaRPr>
                    </a:p>
                    <a:p>
                      <a:pPr marL="735330" marR="1028700">
                        <a:lnSpc>
                          <a:spcPct val="80000"/>
                        </a:lnSpc>
                        <a:spcBef>
                          <a:spcPts val="5"/>
                        </a:spcBef>
                      </a:pPr>
                      <a:r>
                        <a:rPr lang="ru-RU" sz="24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Например, хотелось бы, чтоб если в словаре было слово “кошка”, но не было “мошка” и “ошка”, на основе словарного слова “кошка” анализатор смог бы предположить, как склоняется “мошка” (т.к. они заканчиваются одинаково).</a:t>
                      </a:r>
                    </a:p>
                    <a:p>
                      <a:pPr marL="735330" marR="1028700">
                        <a:lnSpc>
                          <a:spcPct val="80000"/>
                        </a:lnSpc>
                        <a:spcBef>
                          <a:spcPts val="5"/>
                        </a:spcBef>
                      </a:pPr>
                      <a:endParaRPr lang="ru-RU" sz="2400" spc="-10" dirty="0">
                        <a:solidFill>
                          <a:srgbClr val="404040"/>
                        </a:solidFill>
                        <a:latin typeface="Cambria"/>
                        <a:cs typeface="Cambria"/>
                      </a:endParaRPr>
                    </a:p>
                    <a:p>
                      <a:pPr marL="735330" marR="1028700">
                        <a:lnSpc>
                          <a:spcPct val="80000"/>
                        </a:lnSpc>
                        <a:spcBef>
                          <a:spcPts val="5"/>
                        </a:spcBef>
                      </a:pPr>
                      <a:r>
                        <a:rPr lang="ru-RU" sz="24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При конвертации словарей pymorphy2 собирает статистику по окончаниям: для каждого возможного окончания слова (от 1 до 5 букв) сохраняются все возможные разборы. Самый популярный сохраняется и кодируется в </a:t>
                      </a:r>
                      <a:r>
                        <a:rPr lang="en-US" sz="24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DAFSA – </a:t>
                      </a:r>
                      <a:r>
                        <a:rPr lang="ru-RU" sz="24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используем его, если ничего не получается.</a:t>
                      </a:r>
                    </a:p>
                  </a:txBody>
                  <a:tcPr marL="0" marR="0" marT="635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42</a:t>
                      </a:r>
                      <a:endParaRPr sz="1200" dirty="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50819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10160" algn="ctr">
                        <a:lnSpc>
                          <a:spcPts val="5195"/>
                        </a:lnSpc>
                      </a:pPr>
                      <a:r>
                        <a:rPr sz="48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Морфоанализаторы</a:t>
                      </a:r>
                      <a:endParaRPr sz="4800">
                        <a:latin typeface="Cambria"/>
                        <a:cs typeface="Cambria"/>
                      </a:endParaRPr>
                    </a:p>
                    <a:p>
                      <a:pPr marL="10795" algn="ctr">
                        <a:lnSpc>
                          <a:spcPts val="5705"/>
                        </a:lnSpc>
                      </a:pPr>
                      <a:r>
                        <a:rPr sz="4800" spc="3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для</a:t>
                      </a:r>
                      <a:r>
                        <a:rPr sz="48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3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русского</a:t>
                      </a:r>
                      <a:r>
                        <a:rPr sz="48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языка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marL="861694" indent="-343535">
                        <a:lnSpc>
                          <a:spcPct val="100000"/>
                        </a:lnSpc>
                        <a:spcBef>
                          <a:spcPts val="5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861694" algn="l"/>
                          <a:tab pos="862330" algn="l"/>
                        </a:tabLst>
                      </a:pPr>
                      <a:r>
                        <a:rPr sz="2200" u="sng" spc="-5" dirty="0">
                          <a:solidFill>
                            <a:srgbClr val="524A82"/>
                          </a:solidFill>
                          <a:uFill>
                            <a:solidFill>
                              <a:srgbClr val="524A82"/>
                            </a:solidFill>
                          </a:uFill>
                          <a:latin typeface="Cambria"/>
                          <a:cs typeface="Cambria"/>
                        </a:rPr>
                        <a:t>Mystem</a:t>
                      </a:r>
                      <a:r>
                        <a:rPr sz="2200" spc="-35" dirty="0">
                          <a:solidFill>
                            <a:srgbClr val="524A82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(</a:t>
                      </a:r>
                      <a:r>
                        <a:rPr sz="2200" u="sng" spc="-15" dirty="0">
                          <a:solidFill>
                            <a:srgbClr val="524A82"/>
                          </a:solidFill>
                          <a:uFill>
                            <a:solidFill>
                              <a:srgbClr val="524A82"/>
                            </a:solidFill>
                          </a:uFill>
                          <a:latin typeface="Cambria"/>
                          <a:cs typeface="Cambria"/>
                        </a:rPr>
                        <a:t>pymystem3</a:t>
                      </a:r>
                      <a:r>
                        <a:rPr sz="2200" spc="-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)</a:t>
                      </a:r>
                      <a:endParaRPr sz="2200">
                        <a:latin typeface="Cambria"/>
                        <a:cs typeface="Cambria"/>
                      </a:endParaRPr>
                    </a:p>
                    <a:p>
                      <a:pPr marL="861694" indent="-343535">
                        <a:lnSpc>
                          <a:spcPct val="100000"/>
                        </a:lnSpc>
                        <a:spcBef>
                          <a:spcPts val="455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861694" algn="l"/>
                          <a:tab pos="862330" algn="l"/>
                        </a:tabLst>
                      </a:pPr>
                      <a:r>
                        <a:rPr sz="2200" u="sng" spc="-15" dirty="0">
                          <a:solidFill>
                            <a:srgbClr val="524A82"/>
                          </a:solidFill>
                          <a:uFill>
                            <a:solidFill>
                              <a:srgbClr val="524A82"/>
                            </a:solidFill>
                          </a:uFill>
                          <a:latin typeface="Cambria"/>
                          <a:cs typeface="Cambria"/>
                        </a:rPr>
                        <a:t>pymorphy</a:t>
                      </a:r>
                      <a:r>
                        <a:rPr sz="2200" spc="-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2</a:t>
                      </a:r>
                      <a:endParaRPr sz="2200">
                        <a:latin typeface="Cambria"/>
                        <a:cs typeface="Cambria"/>
                      </a:endParaRPr>
                    </a:p>
                    <a:p>
                      <a:pPr marL="861694" indent="-343535">
                        <a:lnSpc>
                          <a:spcPct val="100000"/>
                        </a:lnSpc>
                        <a:spcBef>
                          <a:spcPts val="480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861694" algn="l"/>
                          <a:tab pos="862330" algn="l"/>
                        </a:tabLst>
                      </a:pPr>
                      <a:r>
                        <a:rPr sz="2200" u="sng" dirty="0">
                          <a:solidFill>
                            <a:srgbClr val="524A82"/>
                          </a:solidFill>
                          <a:uFill>
                            <a:solidFill>
                              <a:srgbClr val="524A82"/>
                            </a:solidFill>
                          </a:uFill>
                          <a:latin typeface="Cambria"/>
                          <a:cs typeface="Cambria"/>
                        </a:rPr>
                        <a:t>stanza</a:t>
                      </a:r>
                      <a:endParaRPr sz="2200">
                        <a:latin typeface="Cambria"/>
                        <a:cs typeface="Cambria"/>
                      </a:endParaRPr>
                    </a:p>
                    <a:p>
                      <a:pPr marL="861694" indent="-343535">
                        <a:lnSpc>
                          <a:spcPct val="100000"/>
                        </a:lnSpc>
                        <a:spcBef>
                          <a:spcPts val="455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861694" algn="l"/>
                          <a:tab pos="862330" algn="l"/>
                        </a:tabLst>
                      </a:pPr>
                      <a:r>
                        <a:rPr sz="2200" u="sng" spc="-10" dirty="0">
                          <a:solidFill>
                            <a:srgbClr val="524A82"/>
                          </a:solidFill>
                          <a:uFill>
                            <a:solidFill>
                              <a:srgbClr val="524A82"/>
                            </a:solidFill>
                          </a:uFill>
                          <a:latin typeface="Cambria"/>
                          <a:cs typeface="Cambria"/>
                        </a:rPr>
                        <a:t>SpaCy</a:t>
                      </a:r>
                      <a:endParaRPr sz="2200">
                        <a:latin typeface="Cambria"/>
                        <a:cs typeface="Cambria"/>
                      </a:endParaRPr>
                    </a:p>
                    <a:p>
                      <a:pPr marL="861694" indent="-343535">
                        <a:lnSpc>
                          <a:spcPct val="100000"/>
                        </a:lnSpc>
                        <a:spcBef>
                          <a:spcPts val="455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861694" algn="l"/>
                          <a:tab pos="862330" algn="l"/>
                        </a:tabLst>
                      </a:pPr>
                      <a:r>
                        <a:rPr sz="2200" u="sng" spc="-5" dirty="0">
                          <a:solidFill>
                            <a:srgbClr val="524A82"/>
                          </a:solidFill>
                          <a:uFill>
                            <a:solidFill>
                              <a:srgbClr val="524A82"/>
                            </a:solidFill>
                          </a:uFill>
                          <a:latin typeface="Cambria"/>
                          <a:cs typeface="Cambria"/>
                        </a:rPr>
                        <a:t>UDPipe</a:t>
                      </a:r>
                      <a:endParaRPr sz="2200">
                        <a:latin typeface="Cambria"/>
                        <a:cs typeface="Cambria"/>
                      </a:endParaRPr>
                    </a:p>
                    <a:p>
                      <a:pPr marL="518795" marR="5812790">
                        <a:lnSpc>
                          <a:spcPct val="117300"/>
                        </a:lnSpc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861694" algn="l"/>
                          <a:tab pos="862330" algn="l"/>
                        </a:tabLst>
                      </a:pPr>
                      <a:r>
                        <a:rPr sz="2200" u="sng" spc="-5" dirty="0">
                          <a:solidFill>
                            <a:srgbClr val="524A82"/>
                          </a:solidFill>
                          <a:uFill>
                            <a:solidFill>
                              <a:srgbClr val="524A82"/>
                            </a:solidFill>
                          </a:uFill>
                          <a:latin typeface="Cambria"/>
                          <a:cs typeface="Cambria"/>
                        </a:rPr>
                        <a:t>n</a:t>
                      </a:r>
                      <a:r>
                        <a:rPr sz="2200" u="sng" dirty="0">
                          <a:solidFill>
                            <a:srgbClr val="524A82"/>
                          </a:solidFill>
                          <a:uFill>
                            <a:solidFill>
                              <a:srgbClr val="524A82"/>
                            </a:solidFill>
                          </a:uFill>
                          <a:latin typeface="Cambria"/>
                          <a:cs typeface="Cambria"/>
                        </a:rPr>
                        <a:t>a</a:t>
                      </a:r>
                      <a:r>
                        <a:rPr sz="2200" u="sng" spc="5" dirty="0">
                          <a:solidFill>
                            <a:srgbClr val="524A82"/>
                          </a:solidFill>
                          <a:uFill>
                            <a:solidFill>
                              <a:srgbClr val="524A82"/>
                            </a:solidFill>
                          </a:uFill>
                          <a:latin typeface="Cambria"/>
                          <a:cs typeface="Cambria"/>
                        </a:rPr>
                        <a:t>t</a:t>
                      </a:r>
                      <a:r>
                        <a:rPr sz="2200" u="sng" dirty="0">
                          <a:solidFill>
                            <a:srgbClr val="524A82"/>
                          </a:solidFill>
                          <a:uFill>
                            <a:solidFill>
                              <a:srgbClr val="524A82"/>
                            </a:solidFill>
                          </a:uFill>
                          <a:latin typeface="Cambria"/>
                          <a:cs typeface="Cambria"/>
                        </a:rPr>
                        <a:t>as</a:t>
                      </a:r>
                      <a:r>
                        <a:rPr sz="2200" u="sng" spc="-5" dirty="0">
                          <a:solidFill>
                            <a:srgbClr val="524A82"/>
                          </a:solidFill>
                          <a:uFill>
                            <a:solidFill>
                              <a:srgbClr val="524A82"/>
                            </a:solidFill>
                          </a:uFill>
                          <a:latin typeface="Cambria"/>
                          <a:cs typeface="Cambria"/>
                        </a:rPr>
                        <a:t>h</a:t>
                      </a:r>
                      <a:r>
                        <a:rPr sz="2200" u="sng" dirty="0">
                          <a:solidFill>
                            <a:srgbClr val="524A82"/>
                          </a:solidFill>
                          <a:uFill>
                            <a:solidFill>
                              <a:srgbClr val="524A82"/>
                            </a:solidFill>
                          </a:uFill>
                          <a:latin typeface="Cambria"/>
                          <a:cs typeface="Cambria"/>
                        </a:rPr>
                        <a:t>a</a:t>
                      </a:r>
                      <a:r>
                        <a:rPr sz="2200" u="sng" spc="-10" dirty="0">
                          <a:solidFill>
                            <a:srgbClr val="524A82"/>
                          </a:solidFill>
                          <a:uFill>
                            <a:solidFill>
                              <a:srgbClr val="524A82"/>
                            </a:solidFill>
                          </a:uFill>
                          <a:latin typeface="Cambria"/>
                          <a:cs typeface="Cambria"/>
                        </a:rPr>
                        <a:t>/</a:t>
                      </a:r>
                      <a:r>
                        <a:rPr sz="2200" u="sng" dirty="0">
                          <a:solidFill>
                            <a:srgbClr val="524A82"/>
                          </a:solidFill>
                          <a:uFill>
                            <a:solidFill>
                              <a:srgbClr val="524A82"/>
                            </a:solidFill>
                          </a:uFill>
                          <a:latin typeface="Cambria"/>
                          <a:cs typeface="Cambria"/>
                        </a:rPr>
                        <a:t>sl</a:t>
                      </a:r>
                      <a:r>
                        <a:rPr sz="2200" u="sng" spc="-40" dirty="0">
                          <a:solidFill>
                            <a:srgbClr val="524A82"/>
                          </a:solidFill>
                          <a:uFill>
                            <a:solidFill>
                              <a:srgbClr val="524A82"/>
                            </a:solidFill>
                          </a:uFill>
                          <a:latin typeface="Cambria"/>
                          <a:cs typeface="Cambria"/>
                        </a:rPr>
                        <a:t>o</a:t>
                      </a:r>
                      <a:r>
                        <a:rPr sz="2200" u="sng" dirty="0">
                          <a:solidFill>
                            <a:srgbClr val="524A82"/>
                          </a:solidFill>
                          <a:uFill>
                            <a:solidFill>
                              <a:srgbClr val="524A82"/>
                            </a:solidFill>
                          </a:uFill>
                          <a:latin typeface="Cambria"/>
                          <a:cs typeface="Cambria"/>
                        </a:rPr>
                        <a:t>v</a:t>
                      </a:r>
                      <a:r>
                        <a:rPr sz="2200" u="sng" spc="-5" dirty="0">
                          <a:solidFill>
                            <a:srgbClr val="524A82"/>
                          </a:solidFill>
                          <a:uFill>
                            <a:solidFill>
                              <a:srgbClr val="524A82"/>
                            </a:solidFill>
                          </a:uFill>
                          <a:latin typeface="Cambria"/>
                          <a:cs typeface="Cambria"/>
                        </a:rPr>
                        <a:t>n</a:t>
                      </a:r>
                      <a:r>
                        <a:rPr sz="2200" u="sng" dirty="0">
                          <a:solidFill>
                            <a:srgbClr val="524A82"/>
                          </a:solidFill>
                          <a:uFill>
                            <a:solidFill>
                              <a:srgbClr val="524A82"/>
                            </a:solidFill>
                          </a:uFill>
                          <a:latin typeface="Cambria"/>
                          <a:cs typeface="Cambria"/>
                        </a:rPr>
                        <a:t>et </a:t>
                      </a:r>
                      <a:r>
                        <a:rPr sz="2200" dirty="0">
                          <a:solidFill>
                            <a:srgbClr val="524A82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Исторические:</a:t>
                      </a:r>
                      <a:endParaRPr sz="2200">
                        <a:latin typeface="Cambria"/>
                        <a:cs typeface="Cambria"/>
                      </a:endParaRPr>
                    </a:p>
                    <a:p>
                      <a:pPr marL="861694" indent="-343535">
                        <a:lnSpc>
                          <a:spcPct val="100000"/>
                        </a:lnSpc>
                        <a:spcBef>
                          <a:spcPts val="455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861694" algn="l"/>
                          <a:tab pos="862330" algn="l"/>
                        </a:tabLst>
                      </a:pPr>
                      <a:r>
                        <a:rPr sz="2200" u="sng" spc="-35" dirty="0">
                          <a:solidFill>
                            <a:srgbClr val="524A82"/>
                          </a:solidFill>
                          <a:uFill>
                            <a:solidFill>
                              <a:srgbClr val="524A82"/>
                            </a:solidFill>
                          </a:uFill>
                          <a:latin typeface="Cambria"/>
                          <a:cs typeface="Cambria"/>
                        </a:rPr>
                        <a:t>АОТ</a:t>
                      </a:r>
                      <a:endParaRPr sz="2200">
                        <a:latin typeface="Cambria"/>
                        <a:cs typeface="Cambria"/>
                      </a:endParaRPr>
                    </a:p>
                    <a:p>
                      <a:pPr marL="861694" indent="-343535">
                        <a:lnSpc>
                          <a:spcPct val="100000"/>
                        </a:lnSpc>
                        <a:spcBef>
                          <a:spcPts val="480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861694" algn="l"/>
                          <a:tab pos="862330" algn="l"/>
                        </a:tabLst>
                      </a:pPr>
                      <a:r>
                        <a:rPr sz="2200" u="sng" spc="-30" dirty="0">
                          <a:solidFill>
                            <a:srgbClr val="524A82"/>
                          </a:solidFill>
                          <a:uFill>
                            <a:solidFill>
                              <a:srgbClr val="524A82"/>
                            </a:solidFill>
                          </a:uFill>
                          <a:latin typeface="Cambria"/>
                          <a:cs typeface="Cambria"/>
                        </a:rPr>
                        <a:t>TreeTagger</a:t>
                      </a:r>
                      <a:endParaRPr sz="2200">
                        <a:latin typeface="Cambria"/>
                        <a:cs typeface="Cambria"/>
                      </a:endParaRPr>
                    </a:p>
                    <a:p>
                      <a:pPr marL="861694" indent="-343535">
                        <a:lnSpc>
                          <a:spcPct val="100000"/>
                        </a:lnSpc>
                        <a:spcBef>
                          <a:spcPts val="455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861694" algn="l"/>
                          <a:tab pos="862330" algn="l"/>
                        </a:tabLst>
                      </a:pPr>
                      <a:r>
                        <a:rPr sz="2200" u="sng" spc="-30" dirty="0">
                          <a:solidFill>
                            <a:srgbClr val="524A82"/>
                          </a:solidFill>
                          <a:uFill>
                            <a:solidFill>
                              <a:srgbClr val="524A82"/>
                            </a:solidFill>
                          </a:uFill>
                          <a:latin typeface="Cambria"/>
                          <a:cs typeface="Cambria"/>
                        </a:rPr>
                        <a:t>TnT</a:t>
                      </a:r>
                      <a:endParaRPr sz="2200">
                        <a:latin typeface="Cambria"/>
                        <a:cs typeface="Cambria"/>
                      </a:endParaRPr>
                    </a:p>
                  </a:txBody>
                  <a:tcPr marL="0" marR="0" marT="4445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43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56608" y="2564904"/>
            <a:ext cx="4403822" cy="346543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635"/>
                        </a:spcBef>
                      </a:pPr>
                      <a:r>
                        <a:rPr sz="43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Интерпретация</a:t>
                      </a:r>
                      <a:r>
                        <a:rPr sz="43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3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внимания</a:t>
                      </a:r>
                      <a:r>
                        <a:rPr sz="43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в </a:t>
                      </a:r>
                      <a:r>
                        <a:rPr sz="4300" spc="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MT</a:t>
                      </a:r>
                      <a:endParaRPr sz="4300">
                        <a:latin typeface="Cambria"/>
                        <a:cs typeface="Cambria"/>
                      </a:endParaRPr>
                    </a:p>
                  </a:txBody>
                  <a:tcPr marL="0" marR="0" marT="334645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12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23071" y="1828376"/>
            <a:ext cx="4204032" cy="4283604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516570"/>
              </p:ext>
            </p:extLst>
          </p:nvPr>
        </p:nvGraphicFramePr>
        <p:xfrm>
          <a:off x="457200" y="2971800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spc="-2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Неоднозначность</a:t>
                      </a:r>
                      <a:endParaRPr sz="4800" dirty="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 marL="861694" marR="2015489" indent="-342900">
                        <a:lnSpc>
                          <a:spcPts val="2620"/>
                        </a:lnSpc>
                        <a:spcBef>
                          <a:spcPts val="2480"/>
                        </a:spcBef>
                        <a:buClr>
                          <a:srgbClr val="404040"/>
                        </a:buClr>
                        <a:buFont typeface="Wingdings"/>
                        <a:buChar char=""/>
                        <a:tabLst>
                          <a:tab pos="862330" algn="l"/>
                        </a:tabLst>
                      </a:pPr>
                      <a:endParaRPr sz="2400" dirty="0">
                        <a:latin typeface="Courier New"/>
                        <a:cs typeface="Courier New"/>
                      </a:endParaRPr>
                    </a:p>
                  </a:txBody>
                  <a:tcPr marL="0" marR="0" marT="31496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45</a:t>
                      </a:r>
                      <a:endParaRPr sz="1200" dirty="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900112" y="4581127"/>
            <a:ext cx="7345680" cy="0"/>
          </a:xfrm>
          <a:custGeom>
            <a:avLst/>
            <a:gdLst/>
            <a:ahLst/>
            <a:cxnLst/>
            <a:rect l="l" t="t" r="r" b="b"/>
            <a:pathLst>
              <a:path w="7345680">
                <a:moveTo>
                  <a:pt x="0" y="0"/>
                </a:moveTo>
                <a:lnTo>
                  <a:pt x="7345362" y="1"/>
                </a:lnTo>
              </a:path>
            </a:pathLst>
          </a:custGeom>
          <a:ln w="31750">
            <a:solidFill>
              <a:srgbClr val="4756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087955"/>
              </p:ext>
            </p:extLst>
          </p:nvPr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spc="-2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Неоднозначность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 marL="457200" indent="-45720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latin typeface="Times New Roman"/>
                          <a:cs typeface="Times New Roman"/>
                        </a:rPr>
                        <a:t>“Ambiguous words, though accounting for only 14-15% of the vocabulary, are very common, and 55-67% of word tokens in running text are ambiguous” (</a:t>
                      </a:r>
                      <a:r>
                        <a:rPr lang="en-US" sz="2800" dirty="0" err="1">
                          <a:latin typeface="Times New Roman"/>
                          <a:cs typeface="Times New Roman"/>
                        </a:rPr>
                        <a:t>Jurafsky</a:t>
                      </a:r>
                      <a:r>
                        <a:rPr lang="en-US" sz="2800" dirty="0">
                          <a:latin typeface="Times New Roman"/>
                          <a:cs typeface="Times New Roman"/>
                        </a:rPr>
                        <a:t> 2022 </a:t>
                      </a: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lang="en-US" sz="2700" dirty="0">
                        <a:latin typeface="Times New Roman"/>
                        <a:cs typeface="Times New Roman"/>
                      </a:endParaRPr>
                    </a:p>
                    <a:p>
                      <a:pPr marL="518795">
                        <a:lnSpc>
                          <a:spcPct val="100000"/>
                        </a:lnSpc>
                      </a:pPr>
                      <a:r>
                        <a:rPr lang="en-US" sz="2400" dirty="0" err="1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Классический</a:t>
                      </a:r>
                      <a:r>
                        <a:rPr lang="en-US" sz="2400" spc="-4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lang="en-US" sz="2400" spc="-5" dirty="0" err="1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пример</a:t>
                      </a:r>
                      <a:r>
                        <a:rPr lang="en-US"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:</a:t>
                      </a:r>
                      <a:endParaRPr lang="en-US" sz="2400" dirty="0">
                        <a:latin typeface="Cambria"/>
                        <a:cs typeface="Cambria"/>
                      </a:endParaRPr>
                    </a:p>
                    <a:p>
                      <a:pPr marL="518795">
                        <a:lnSpc>
                          <a:spcPct val="100000"/>
                        </a:lnSpc>
                        <a:spcBef>
                          <a:spcPts val="1515"/>
                        </a:spcBef>
                      </a:pPr>
                      <a:r>
                        <a:rPr lang="en-US" sz="2400" spc="-5" dirty="0" err="1">
                          <a:solidFill>
                            <a:srgbClr val="0D0D0D"/>
                          </a:solidFill>
                          <a:latin typeface="Courier New"/>
                          <a:cs typeface="Courier New"/>
                        </a:rPr>
                        <a:t>Эти</a:t>
                      </a:r>
                      <a:r>
                        <a:rPr lang="en-US" sz="2400" spc="-25" dirty="0">
                          <a:solidFill>
                            <a:srgbClr val="0D0D0D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lang="en-US" sz="2400" spc="-5" dirty="0" err="1">
                          <a:solidFill>
                            <a:srgbClr val="0D0D0D"/>
                          </a:solidFill>
                          <a:latin typeface="Courier New"/>
                          <a:cs typeface="Courier New"/>
                        </a:rPr>
                        <a:t>типы</a:t>
                      </a:r>
                      <a:r>
                        <a:rPr lang="en-US" sz="2400" spc="-25" dirty="0">
                          <a:solidFill>
                            <a:srgbClr val="0D0D0D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lang="en-US" sz="2400" spc="-5" dirty="0" err="1">
                          <a:solidFill>
                            <a:srgbClr val="0D0D0D"/>
                          </a:solidFill>
                          <a:latin typeface="Courier New"/>
                          <a:cs typeface="Courier New"/>
                        </a:rPr>
                        <a:t>стали</a:t>
                      </a:r>
                      <a:r>
                        <a:rPr lang="en-US" sz="2400" spc="-25" dirty="0">
                          <a:solidFill>
                            <a:srgbClr val="0D0D0D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lang="en-US" sz="2400" spc="-5" dirty="0" err="1">
                          <a:solidFill>
                            <a:srgbClr val="0D0D0D"/>
                          </a:solidFill>
                          <a:latin typeface="Courier New"/>
                          <a:cs typeface="Courier New"/>
                        </a:rPr>
                        <a:t>есть</a:t>
                      </a:r>
                      <a:r>
                        <a:rPr lang="en-US" sz="2400" spc="-20" dirty="0">
                          <a:solidFill>
                            <a:srgbClr val="0D0D0D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lang="en-US" sz="2400" dirty="0">
                          <a:solidFill>
                            <a:srgbClr val="0D0D0D"/>
                          </a:solidFill>
                          <a:latin typeface="Courier New"/>
                          <a:cs typeface="Courier New"/>
                        </a:rPr>
                        <a:t>в</a:t>
                      </a:r>
                      <a:r>
                        <a:rPr lang="en-US" sz="2400" spc="-25" dirty="0">
                          <a:solidFill>
                            <a:srgbClr val="0D0D0D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lang="en-US" sz="2400" spc="-5" dirty="0" err="1">
                          <a:solidFill>
                            <a:srgbClr val="0D0D0D"/>
                          </a:solidFill>
                          <a:latin typeface="Courier New"/>
                          <a:cs typeface="Courier New"/>
                        </a:rPr>
                        <a:t>цехе</a:t>
                      </a:r>
                      <a:r>
                        <a:rPr lang="en-US" sz="2400" spc="-5" dirty="0">
                          <a:solidFill>
                            <a:srgbClr val="0D0D0D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endParaRPr lang="en-US" sz="2400" dirty="0">
                        <a:latin typeface="Courier New"/>
                        <a:cs typeface="Courier New"/>
                      </a:endParaRPr>
                    </a:p>
                  </a:txBody>
                  <a:tcPr marL="0" marR="0" marT="31496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45</a:t>
                      </a:r>
                      <a:endParaRPr sz="1200" dirty="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900112" y="4581127"/>
            <a:ext cx="7345680" cy="0"/>
          </a:xfrm>
          <a:custGeom>
            <a:avLst/>
            <a:gdLst/>
            <a:ahLst/>
            <a:cxnLst/>
            <a:rect l="l" t="t" r="r" b="b"/>
            <a:pathLst>
              <a:path w="7345680">
                <a:moveTo>
                  <a:pt x="0" y="0"/>
                </a:moveTo>
                <a:lnTo>
                  <a:pt x="7345362" y="1"/>
                </a:lnTo>
              </a:path>
            </a:pathLst>
          </a:custGeom>
          <a:ln w="31750">
            <a:solidFill>
              <a:srgbClr val="4756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58496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lang="ru-RU" sz="4800" dirty="0">
                          <a:latin typeface="Cambria"/>
                          <a:cs typeface="Cambria"/>
                        </a:rPr>
                        <a:t>Базовое правило</a:t>
                      </a:r>
                      <a:endParaRPr sz="4800" dirty="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 marL="635000" marR="845185" indent="-342900">
                        <a:lnSpc>
                          <a:spcPct val="100800"/>
                        </a:lnSpc>
                        <a:spcBef>
                          <a:spcPts val="2465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635000" algn="l"/>
                          <a:tab pos="635635" algn="l"/>
                        </a:tabLst>
                      </a:pPr>
                      <a:r>
                        <a:rPr lang="en-US" sz="2400" b="1" dirty="0"/>
                        <a:t>Most Frequent Class Baseline</a:t>
                      </a:r>
                      <a:r>
                        <a:rPr lang="en-US" sz="2400" dirty="0"/>
                        <a:t>: Always compare a classifier against a baseline at least as good as the most frequent class baseline (assigning each token to the class it occurred in most often in the training set).</a:t>
                      </a:r>
                      <a:endParaRPr sz="2200" dirty="0">
                        <a:latin typeface="Cambria"/>
                        <a:cs typeface="Cambria"/>
                      </a:endParaRPr>
                    </a:p>
                  </a:txBody>
                  <a:tcPr marL="0" marR="0" marT="313055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52</a:t>
                      </a:r>
                      <a:endParaRPr sz="1200" dirty="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54147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298476"/>
              </p:ext>
            </p:extLst>
          </p:nvPr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342900">
                        <a:lnSpc>
                          <a:spcPct val="100000"/>
                        </a:lnSpc>
                        <a:spcBef>
                          <a:spcPts val="2635"/>
                        </a:spcBef>
                      </a:pPr>
                      <a:r>
                        <a:rPr sz="4300" spc="-40" dirty="0">
                          <a:latin typeface="Cambria"/>
                          <a:cs typeface="Cambria"/>
                        </a:rPr>
                        <a:t>Уровни</a:t>
                      </a:r>
                      <a:r>
                        <a:rPr sz="4300" spc="-5" dirty="0">
                          <a:latin typeface="Cambria"/>
                          <a:cs typeface="Cambria"/>
                        </a:rPr>
                        <a:t> морф.</a:t>
                      </a:r>
                      <a:r>
                        <a:rPr sz="430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4300" spc="-15" dirty="0">
                          <a:latin typeface="Cambria"/>
                          <a:cs typeface="Cambria"/>
                        </a:rPr>
                        <a:t>неоднозначности</a:t>
                      </a:r>
                      <a:endParaRPr sz="4300">
                        <a:latin typeface="Cambria"/>
                        <a:cs typeface="Cambria"/>
                      </a:endParaRPr>
                    </a:p>
                  </a:txBody>
                  <a:tcPr marL="0" marR="0" marT="334645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 marL="645795" indent="-343535">
                        <a:lnSpc>
                          <a:spcPct val="100000"/>
                        </a:lnSpc>
                        <a:spcBef>
                          <a:spcPts val="150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645160" algn="l"/>
                          <a:tab pos="646430" algn="l"/>
                        </a:tabLst>
                      </a:pPr>
                      <a:r>
                        <a:rPr sz="2400" spc="-10" dirty="0" err="1">
                          <a:latin typeface="Cambria"/>
                          <a:cs typeface="Cambria"/>
                        </a:rPr>
                        <a:t>неоднозначность</a:t>
                      </a:r>
                      <a:r>
                        <a:rPr sz="2400" spc="-3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лемм</a:t>
                      </a:r>
                      <a:endParaRPr sz="2400" dirty="0">
                        <a:latin typeface="Cambria"/>
                        <a:cs typeface="Cambria"/>
                      </a:endParaRPr>
                    </a:p>
                    <a:p>
                      <a:pPr marL="88265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spc="-10" dirty="0" err="1">
                          <a:latin typeface="Courier New"/>
                          <a:cs typeface="Courier New"/>
                        </a:rPr>
                        <a:t>стал</a:t>
                      </a:r>
                      <a:r>
                        <a:rPr sz="1800" dirty="0" err="1">
                          <a:latin typeface="Courier New"/>
                          <a:cs typeface="Courier New"/>
                        </a:rPr>
                        <a:t>и</a:t>
                      </a:r>
                      <a:r>
                        <a:rPr sz="1800" spc="-69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→</a:t>
                      </a:r>
                      <a:r>
                        <a:rPr sz="18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-10" dirty="0">
                          <a:latin typeface="Courier New"/>
                          <a:cs typeface="Courier New"/>
                        </a:rPr>
                        <a:t>стал</a:t>
                      </a:r>
                      <a:r>
                        <a:rPr sz="1800" dirty="0">
                          <a:latin typeface="Courier New"/>
                          <a:cs typeface="Courier New"/>
                        </a:rPr>
                        <a:t>ь</a:t>
                      </a:r>
                      <a:r>
                        <a:rPr sz="1800" spc="-69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NOU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N /</a:t>
                      </a:r>
                      <a:r>
                        <a:rPr sz="18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-10" dirty="0" err="1">
                          <a:latin typeface="Courier New"/>
                          <a:cs typeface="Courier New"/>
                        </a:rPr>
                        <a:t>стат</a:t>
                      </a:r>
                      <a:r>
                        <a:rPr sz="1800" dirty="0" err="1">
                          <a:latin typeface="Courier New"/>
                          <a:cs typeface="Courier New"/>
                        </a:rPr>
                        <a:t>ь</a:t>
                      </a:r>
                      <a:r>
                        <a:rPr sz="1800" spc="-69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VE</a:t>
                      </a:r>
                      <a:r>
                        <a:rPr sz="1800" spc="-10" dirty="0">
                          <a:latin typeface="Cambria"/>
                          <a:cs typeface="Cambria"/>
                        </a:rPr>
                        <a:t>R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B</a:t>
                      </a:r>
                      <a:endParaRPr lang="ru-RU" sz="1800" dirty="0">
                        <a:latin typeface="Cambria"/>
                        <a:cs typeface="Cambria"/>
                      </a:endParaRPr>
                    </a:p>
                    <a:p>
                      <a:pPr marL="88265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endParaRPr lang="ru-RU" sz="1800" spc="-5" dirty="0">
                        <a:latin typeface="Cambria"/>
                        <a:cs typeface="Cambria"/>
                      </a:endParaRPr>
                    </a:p>
                    <a:p>
                      <a:pPr marL="88265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lang="ru-RU" sz="1800" spc="-5" dirty="0">
                          <a:latin typeface="Cambria"/>
                          <a:cs typeface="Cambria"/>
                        </a:rPr>
                        <a:t>г</a:t>
                      </a:r>
                      <a:r>
                        <a:rPr lang="ru-RU" sz="1800" dirty="0">
                          <a:latin typeface="Cambria"/>
                          <a:cs typeface="Cambria"/>
                        </a:rPr>
                        <a:t>р</a:t>
                      </a:r>
                      <a:r>
                        <a:rPr lang="ru-RU" sz="1800" spc="-5" dirty="0">
                          <a:latin typeface="Cambria"/>
                          <a:cs typeface="Cambria"/>
                        </a:rPr>
                        <a:t>а</a:t>
                      </a:r>
                      <a:r>
                        <a:rPr lang="ru-RU" sz="1800" dirty="0">
                          <a:latin typeface="Cambria"/>
                          <a:cs typeface="Cambria"/>
                        </a:rPr>
                        <a:t>фине</a:t>
                      </a:r>
                      <a:r>
                        <a:rPr lang="ru-RU" sz="1800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lang="ru-RU" sz="1800" dirty="0">
                          <a:latin typeface="Cambria"/>
                          <a:cs typeface="Cambria"/>
                        </a:rPr>
                        <a:t>→</a:t>
                      </a:r>
                      <a:r>
                        <a:rPr lang="ru-RU" sz="18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lang="ru-RU" sz="1800" spc="-10" dirty="0">
                          <a:latin typeface="Courier New"/>
                          <a:cs typeface="Courier New"/>
                        </a:rPr>
                        <a:t>графи</a:t>
                      </a:r>
                      <a:r>
                        <a:rPr lang="ru-RU" sz="1800" dirty="0">
                          <a:latin typeface="Courier New"/>
                          <a:cs typeface="Courier New"/>
                        </a:rPr>
                        <a:t>н</a:t>
                      </a:r>
                      <a:r>
                        <a:rPr lang="ru-RU" sz="1800" spc="-69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lang="en-US" sz="1800" spc="-5" dirty="0">
                          <a:latin typeface="Cambria"/>
                          <a:cs typeface="Cambria"/>
                        </a:rPr>
                        <a:t>NOU</a:t>
                      </a:r>
                      <a:r>
                        <a:rPr lang="en-US" sz="1800" dirty="0">
                          <a:latin typeface="Cambria"/>
                          <a:cs typeface="Cambria"/>
                        </a:rPr>
                        <a:t>N </a:t>
                      </a:r>
                      <a:r>
                        <a:rPr lang="en-US" sz="1800" dirty="0" err="1">
                          <a:latin typeface="Cambria"/>
                          <a:cs typeface="Cambria"/>
                        </a:rPr>
                        <a:t>m</a:t>
                      </a:r>
                      <a:r>
                        <a:rPr lang="en-US" sz="1800" spc="-5" dirty="0" err="1">
                          <a:latin typeface="Cambria"/>
                          <a:cs typeface="Cambria"/>
                        </a:rPr>
                        <a:t>a</a:t>
                      </a:r>
                      <a:r>
                        <a:rPr lang="en-US" sz="1800" dirty="0" err="1">
                          <a:latin typeface="Cambria"/>
                          <a:cs typeface="Cambria"/>
                        </a:rPr>
                        <a:t>sc</a:t>
                      </a:r>
                      <a:r>
                        <a:rPr lang="en-US" sz="1800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lang="en-US" sz="1800" dirty="0">
                          <a:latin typeface="Cambria"/>
                          <a:cs typeface="Cambria"/>
                        </a:rPr>
                        <a:t>/</a:t>
                      </a:r>
                      <a:r>
                        <a:rPr lang="en-US" sz="18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lang="ru-RU" sz="1800" spc="-10" dirty="0">
                          <a:latin typeface="Courier New"/>
                          <a:cs typeface="Courier New"/>
                        </a:rPr>
                        <a:t>графин</a:t>
                      </a:r>
                      <a:r>
                        <a:rPr lang="ru-RU" sz="1800" dirty="0">
                          <a:latin typeface="Courier New"/>
                          <a:cs typeface="Courier New"/>
                        </a:rPr>
                        <a:t>я</a:t>
                      </a:r>
                      <a:r>
                        <a:rPr lang="ru-RU" sz="1800" spc="-69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lang="en-US" sz="1800" spc="-5" dirty="0">
                          <a:latin typeface="Cambria"/>
                          <a:cs typeface="Cambria"/>
                        </a:rPr>
                        <a:t>NOU</a:t>
                      </a:r>
                      <a:r>
                        <a:rPr lang="en-US" sz="1800" dirty="0">
                          <a:latin typeface="Cambria"/>
                          <a:cs typeface="Cambria"/>
                        </a:rPr>
                        <a:t>N </a:t>
                      </a:r>
                      <a:r>
                        <a:rPr lang="en-US" sz="1800" spc="-20" dirty="0" err="1">
                          <a:latin typeface="Cambria"/>
                          <a:cs typeface="Cambria"/>
                        </a:rPr>
                        <a:t>f</a:t>
                      </a:r>
                      <a:r>
                        <a:rPr lang="en-US" sz="1800" spc="-5" dirty="0" err="1">
                          <a:latin typeface="Cambria"/>
                          <a:cs typeface="Cambria"/>
                        </a:rPr>
                        <a:t>e</a:t>
                      </a:r>
                      <a:r>
                        <a:rPr lang="en-US" sz="1800" dirty="0" err="1">
                          <a:latin typeface="Cambria"/>
                          <a:cs typeface="Cambria"/>
                        </a:rPr>
                        <a:t>mn</a:t>
                      </a:r>
                      <a:endParaRPr lang="en-US" sz="1800" dirty="0">
                        <a:latin typeface="Cambria"/>
                        <a:cs typeface="Cambria"/>
                      </a:endParaRPr>
                    </a:p>
                    <a:p>
                      <a:pPr marL="882650" lvl="1" indent="-229235">
                        <a:lnSpc>
                          <a:spcPct val="100000"/>
                        </a:lnSpc>
                        <a:spcBef>
                          <a:spcPts val="1019"/>
                        </a:spcBef>
                        <a:buClr>
                          <a:srgbClr val="B0BCC1"/>
                        </a:buClr>
                        <a:buFont typeface="Arial MT"/>
                        <a:buChar char="•"/>
                        <a:tabLst>
                          <a:tab pos="882015" algn="l"/>
                          <a:tab pos="883285" algn="l"/>
                        </a:tabLst>
                      </a:pPr>
                      <a:r>
                        <a:rPr lang="ru-RU" sz="2000" spc="-5" dirty="0">
                          <a:latin typeface="Cambria"/>
                          <a:cs typeface="Cambria"/>
                        </a:rPr>
                        <a:t>супплетивные</a:t>
                      </a:r>
                      <a:r>
                        <a:rPr lang="ru-RU" sz="2000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lang="ru-RU" sz="2000" dirty="0">
                          <a:latin typeface="Cambria"/>
                          <a:cs typeface="Cambria"/>
                        </a:rPr>
                        <a:t>формы</a:t>
                      </a:r>
                    </a:p>
                    <a:p>
                      <a:pPr marL="88265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800" spc="-10" dirty="0" err="1">
                          <a:latin typeface="Courier New"/>
                          <a:cs typeface="Courier New"/>
                        </a:rPr>
                        <a:t>дет</a:t>
                      </a:r>
                      <a:r>
                        <a:rPr sz="1800" dirty="0" err="1">
                          <a:latin typeface="Courier New"/>
                          <a:cs typeface="Courier New"/>
                        </a:rPr>
                        <a:t>и</a:t>
                      </a:r>
                      <a:r>
                        <a:rPr sz="1800" spc="-69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→</a:t>
                      </a:r>
                      <a:r>
                        <a:rPr sz="18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-10" dirty="0">
                          <a:latin typeface="Courier New"/>
                          <a:cs typeface="Courier New"/>
                        </a:rPr>
                        <a:t>дит</a:t>
                      </a:r>
                      <a:r>
                        <a:rPr sz="1800" dirty="0">
                          <a:latin typeface="Courier New"/>
                          <a:cs typeface="Courier New"/>
                        </a:rPr>
                        <a:t>я</a:t>
                      </a:r>
                      <a:r>
                        <a:rPr sz="1800" spc="-69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/</a:t>
                      </a:r>
                      <a:r>
                        <a:rPr sz="18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-10" dirty="0">
                          <a:latin typeface="Courier New"/>
                          <a:cs typeface="Courier New"/>
                        </a:rPr>
                        <a:t>ребёнок</a:t>
                      </a:r>
                      <a:endParaRPr sz="1800" dirty="0">
                        <a:latin typeface="Courier New"/>
                        <a:cs typeface="Courier New"/>
                      </a:endParaRPr>
                    </a:p>
                    <a:p>
                      <a:pPr marL="342265" marR="3475354" indent="-342265" algn="r">
                        <a:lnSpc>
                          <a:spcPct val="100000"/>
                        </a:lnSpc>
                        <a:spcBef>
                          <a:spcPts val="1019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342265" algn="l"/>
                          <a:tab pos="646430" algn="l"/>
                        </a:tabLst>
                      </a:pPr>
                      <a:r>
                        <a:rPr sz="2000" spc="-10" dirty="0">
                          <a:latin typeface="Cambria"/>
                          <a:cs typeface="Cambria"/>
                        </a:rPr>
                        <a:t>неоднозначность</a:t>
                      </a:r>
                      <a:r>
                        <a:rPr sz="20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000" dirty="0">
                          <a:latin typeface="Cambria"/>
                          <a:cs typeface="Cambria"/>
                        </a:rPr>
                        <a:t>форм</a:t>
                      </a:r>
                      <a:r>
                        <a:rPr sz="2000" spc="-15" dirty="0">
                          <a:latin typeface="Cambria"/>
                          <a:cs typeface="Cambria"/>
                        </a:rPr>
                        <a:t> одной</a:t>
                      </a:r>
                      <a:r>
                        <a:rPr sz="20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000" spc="-5" dirty="0">
                          <a:latin typeface="Cambria"/>
                          <a:cs typeface="Cambria"/>
                        </a:rPr>
                        <a:t>лексемы</a:t>
                      </a:r>
                      <a:endParaRPr sz="2000" dirty="0">
                        <a:latin typeface="Cambria"/>
                        <a:cs typeface="Cambria"/>
                      </a:endParaRPr>
                    </a:p>
                    <a:p>
                      <a:pPr marR="3526154" algn="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красног</a:t>
                      </a:r>
                      <a:r>
                        <a:rPr sz="1800" dirty="0">
                          <a:latin typeface="Courier New"/>
                          <a:cs typeface="Courier New"/>
                        </a:rPr>
                        <a:t>о</a:t>
                      </a:r>
                      <a:r>
                        <a:rPr sz="1800" spc="-69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→</a:t>
                      </a:r>
                      <a:r>
                        <a:rPr sz="18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-10" dirty="0">
                          <a:latin typeface="Courier New"/>
                          <a:cs typeface="Courier New"/>
                        </a:rPr>
                        <a:t>красны</a:t>
                      </a:r>
                      <a:r>
                        <a:rPr sz="1800" dirty="0">
                          <a:latin typeface="Courier New"/>
                          <a:cs typeface="Courier New"/>
                        </a:rPr>
                        <a:t>й</a:t>
                      </a:r>
                      <a:r>
                        <a:rPr sz="1800" spc="-69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D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J m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sc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/</a:t>
                      </a:r>
                      <a:r>
                        <a:rPr sz="18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ne</a:t>
                      </a:r>
                      <a:r>
                        <a:rPr sz="1800" spc="5" dirty="0">
                          <a:latin typeface="Cambria"/>
                          <a:cs typeface="Cambria"/>
                        </a:rPr>
                        <a:t>u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t</a:t>
                      </a:r>
                      <a:r>
                        <a:rPr sz="18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ge</a:t>
                      </a:r>
                      <a:r>
                        <a:rPr sz="1800" spc="-10" dirty="0">
                          <a:latin typeface="Cambria"/>
                          <a:cs typeface="Cambria"/>
                        </a:rPr>
                        <a:t>n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t</a:t>
                      </a:r>
                    </a:p>
                    <a:p>
                      <a:pPr marL="645795" indent="-343535">
                        <a:lnSpc>
                          <a:spcPct val="100000"/>
                        </a:lnSpc>
                        <a:spcBef>
                          <a:spcPts val="1025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645160" algn="l"/>
                          <a:tab pos="646430" algn="l"/>
                        </a:tabLst>
                      </a:pPr>
                      <a:r>
                        <a:rPr sz="2000" spc="-5" dirty="0">
                          <a:latin typeface="Cambria"/>
                          <a:cs typeface="Cambria"/>
                        </a:rPr>
                        <a:t>транспозиция</a:t>
                      </a:r>
                      <a:r>
                        <a:rPr sz="2000" spc="-10" dirty="0">
                          <a:latin typeface="Cambria"/>
                          <a:cs typeface="Cambria"/>
                        </a:rPr>
                        <a:t> (conversion</a:t>
                      </a:r>
                      <a:r>
                        <a:rPr sz="20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000" dirty="0">
                          <a:latin typeface="Cambria"/>
                          <a:cs typeface="Cambria"/>
                        </a:rPr>
                        <a:t>/</a:t>
                      </a:r>
                      <a:r>
                        <a:rPr sz="20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000" spc="-10" dirty="0">
                          <a:latin typeface="Cambria"/>
                          <a:cs typeface="Cambria"/>
                        </a:rPr>
                        <a:t>zero</a:t>
                      </a:r>
                      <a:r>
                        <a:rPr sz="2000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000" spc="-15" dirty="0">
                          <a:latin typeface="Cambria"/>
                          <a:cs typeface="Cambria"/>
                        </a:rPr>
                        <a:t>derivation)</a:t>
                      </a:r>
                      <a:endParaRPr sz="2000" dirty="0">
                        <a:latin typeface="Cambria"/>
                        <a:cs typeface="Cambria"/>
                      </a:endParaRPr>
                    </a:p>
                    <a:p>
                      <a:pPr marL="64579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В</a:t>
                      </a:r>
                      <a:r>
                        <a:rPr sz="18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палату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 привезли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-10" dirty="0">
                          <a:latin typeface="Courier New"/>
                          <a:cs typeface="Courier New"/>
                        </a:rPr>
                        <a:t>больного</a:t>
                      </a:r>
                      <a:r>
                        <a:rPr sz="1800" spc="-10" dirty="0">
                          <a:latin typeface="Cambria"/>
                          <a:cs typeface="Cambria"/>
                        </a:rPr>
                        <a:t>.</a:t>
                      </a:r>
                      <a:endParaRPr sz="1800" dirty="0">
                        <a:latin typeface="Cambria"/>
                        <a:cs typeface="Cambria"/>
                      </a:endParaRPr>
                    </a:p>
                  </a:txBody>
                  <a:tcPr marL="0" marR="0" marT="190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46</a:t>
                      </a:r>
                      <a:endParaRPr sz="1200" dirty="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2455"/>
                        </a:spcBef>
                      </a:pPr>
                      <a:r>
                        <a:rPr sz="46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Разрешение</a:t>
                      </a:r>
                      <a:r>
                        <a:rPr sz="46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600" spc="-2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неоднозначности</a:t>
                      </a:r>
                      <a:endParaRPr sz="4600">
                        <a:latin typeface="Cambria"/>
                        <a:cs typeface="Cambria"/>
                      </a:endParaRPr>
                    </a:p>
                  </a:txBody>
                  <a:tcPr marL="0" marR="0" marT="311785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 marL="635000" marR="1353820" indent="-342900">
                        <a:lnSpc>
                          <a:spcPts val="2590"/>
                        </a:lnSpc>
                        <a:spcBef>
                          <a:spcPts val="1950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635000" algn="l"/>
                          <a:tab pos="635635" algn="l"/>
                        </a:tabLst>
                      </a:pP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Методы,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основанные на контекстных правилах, </a:t>
                      </a:r>
                      <a:r>
                        <a:rPr sz="2400" spc="-5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составляемых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экспертами-лингвистами</a:t>
                      </a:r>
                      <a:endParaRPr sz="2400" dirty="0">
                        <a:latin typeface="Cambria"/>
                        <a:cs typeface="Cambria"/>
                      </a:endParaRPr>
                    </a:p>
                    <a:p>
                      <a:pPr marL="635000" marR="1010919" indent="-342900">
                        <a:lnSpc>
                          <a:spcPts val="2590"/>
                        </a:lnSpc>
                        <a:spcBef>
                          <a:spcPts val="2020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635000" algn="l"/>
                          <a:tab pos="635635" algn="l"/>
                        </a:tabLst>
                      </a:pP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Методы,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основанные на контекстных правилах,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выводимых</a:t>
                      </a:r>
                      <a:r>
                        <a:rPr sz="2400" spc="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из</a:t>
                      </a:r>
                      <a:r>
                        <a:rPr sz="2400" spc="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текстов (обучение</a:t>
                      </a:r>
                      <a:r>
                        <a:rPr sz="2400" spc="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на</a:t>
                      </a:r>
                      <a:r>
                        <a:rPr sz="2400" spc="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размеченных </a:t>
                      </a:r>
                      <a:r>
                        <a:rPr sz="2400" spc="-5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данных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и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обучение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без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учителя)</a:t>
                      </a:r>
                      <a:endParaRPr sz="2400" dirty="0">
                        <a:latin typeface="Cambria"/>
                        <a:cs typeface="Cambria"/>
                      </a:endParaRPr>
                    </a:p>
                    <a:p>
                      <a:pPr marL="635000" marR="988694" indent="-342900">
                        <a:lnSpc>
                          <a:spcPct val="90400"/>
                        </a:lnSpc>
                        <a:spcBef>
                          <a:spcPts val="1970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635000" algn="l"/>
                          <a:tab pos="635635" algn="l"/>
                        </a:tabLst>
                      </a:pP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Методы,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основанные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на вероятностных </a:t>
                      </a:r>
                      <a:r>
                        <a:rPr sz="2400" spc="-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моделях 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(обучение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на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размеченных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данных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и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обучение</a:t>
                      </a:r>
                      <a:r>
                        <a:rPr sz="2400" spc="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без </a:t>
                      </a:r>
                      <a:r>
                        <a:rPr sz="2400" spc="-509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учителя)</a:t>
                      </a:r>
                      <a:endParaRPr sz="2400" dirty="0">
                        <a:latin typeface="Cambria"/>
                        <a:cs typeface="Cambria"/>
                      </a:endParaRPr>
                    </a:p>
                    <a:p>
                      <a:pPr marL="635000" indent="-343535">
                        <a:lnSpc>
                          <a:spcPct val="100000"/>
                        </a:lnSpc>
                        <a:spcBef>
                          <a:spcPts val="1705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635000" algn="l"/>
                          <a:tab pos="635635" algn="l"/>
                        </a:tabLst>
                      </a:pP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Методы,</a:t>
                      </a:r>
                      <a:r>
                        <a:rPr sz="2400" spc="-2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основанные на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нейронных</a:t>
                      </a:r>
                      <a:r>
                        <a:rPr sz="2400" spc="-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сетях</a:t>
                      </a:r>
                      <a:endParaRPr sz="2400" dirty="0">
                        <a:latin typeface="Cambria"/>
                        <a:cs typeface="Cambria"/>
                      </a:endParaRPr>
                    </a:p>
                    <a:p>
                      <a:pPr marL="635000" indent="-343535">
                        <a:lnSpc>
                          <a:spcPct val="100000"/>
                        </a:lnSpc>
                        <a:spcBef>
                          <a:spcPts val="1730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635000" algn="l"/>
                          <a:tab pos="635635" algn="l"/>
                        </a:tabLst>
                      </a:pP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Гибридные</a:t>
                      </a:r>
                      <a:r>
                        <a:rPr sz="2400" spc="-2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методы</a:t>
                      </a:r>
                      <a:endParaRPr sz="2400" dirty="0">
                        <a:latin typeface="Cambria"/>
                        <a:cs typeface="Cambria"/>
                      </a:endParaRPr>
                    </a:p>
                  </a:txBody>
                  <a:tcPr marL="0" marR="0" marT="2476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47</a:t>
                      </a:r>
                      <a:endParaRPr sz="1200" dirty="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2640"/>
                        </a:spcBef>
                      </a:pPr>
                      <a:r>
                        <a:rPr sz="4800" spc="-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Rule-based</a:t>
                      </a:r>
                      <a:r>
                        <a:rPr sz="4800" spc="-2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2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методы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33528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 marL="635000" marR="773430" indent="-342900">
                        <a:lnSpc>
                          <a:spcPct val="100600"/>
                        </a:lnSpc>
                        <a:spcBef>
                          <a:spcPts val="2470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635000" algn="l"/>
                          <a:tab pos="635635" algn="l"/>
                        </a:tabLst>
                      </a:pP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Для </a:t>
                      </a:r>
                      <a:r>
                        <a:rPr sz="2400" spc="-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английского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языка -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грамматика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ограничений </a:t>
                      </a:r>
                      <a:r>
                        <a:rPr sz="2400" spc="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(</a:t>
                      </a:r>
                      <a:r>
                        <a:rPr sz="2400" i="1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constraint grammar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, </a:t>
                      </a:r>
                      <a:r>
                        <a:rPr sz="2400" spc="-12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F.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Carlsson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&amp;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A.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2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Voutilainen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1995) </a:t>
                      </a:r>
                      <a:r>
                        <a:rPr sz="2400" spc="-509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включает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правила типа «выполни действие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X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над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объектом</a:t>
                      </a:r>
                      <a:r>
                        <a:rPr sz="2400" spc="-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Y в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контексте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Z»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635000" marR="1263650" indent="-342900">
                        <a:lnSpc>
                          <a:spcPct val="99200"/>
                        </a:lnSpc>
                        <a:spcBef>
                          <a:spcPts val="2039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635000" algn="l"/>
                          <a:tab pos="635635" algn="l"/>
                        </a:tabLst>
                      </a:pP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В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первой версии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-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1200 правил, основанных на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грамматике,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и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200 эвристических правил, 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потом </a:t>
                      </a:r>
                      <a:r>
                        <a:rPr sz="2400" spc="-5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расширение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до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b="1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3600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правил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635000" marR="901065" indent="-342900">
                        <a:lnSpc>
                          <a:spcPct val="100800"/>
                        </a:lnSpc>
                        <a:spcBef>
                          <a:spcPts val="1989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701675" algn="l"/>
                          <a:tab pos="702310" algn="l"/>
                        </a:tabLst>
                      </a:pPr>
                      <a:r>
                        <a:rPr dirty="0"/>
                        <a:t>	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Контекстные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правила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могут быть 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закодированы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в </a:t>
                      </a:r>
                      <a:r>
                        <a:rPr sz="2400" spc="-5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виде </a:t>
                      </a:r>
                      <a:r>
                        <a:rPr sz="2400" i="1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конечных</a:t>
                      </a:r>
                      <a:r>
                        <a:rPr sz="2400" i="1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i="1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преобразователей</a:t>
                      </a:r>
                      <a:r>
                        <a:rPr sz="2400" i="1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(</a:t>
                      </a:r>
                      <a:r>
                        <a:rPr sz="2400" i="1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finite-state </a:t>
                      </a:r>
                      <a:r>
                        <a:rPr sz="2400" i="1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i="1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transducers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)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31369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48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2710"/>
                        </a:spcBef>
                      </a:pPr>
                      <a:r>
                        <a:rPr sz="4800" spc="-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Rule-based</a:t>
                      </a:r>
                      <a:r>
                        <a:rPr sz="4800" spc="-2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2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методы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34417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Пример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правила </a:t>
                      </a:r>
                      <a:r>
                        <a:rPr sz="2400" spc="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для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английского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языка: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292100">
                        <a:lnSpc>
                          <a:spcPct val="100000"/>
                        </a:lnSpc>
                        <a:spcBef>
                          <a:spcPts val="2039"/>
                        </a:spcBef>
                      </a:pP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tag:red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‘VB’</a:t>
                      </a:r>
                      <a:r>
                        <a:rPr sz="2400" spc="-2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&lt;-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tag: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‘DT’@[-1]</a:t>
                      </a:r>
                      <a:r>
                        <a:rPr sz="2400" spc="-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○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635000" marR="979169" indent="-342900">
                        <a:lnSpc>
                          <a:spcPct val="100800"/>
                        </a:lnSpc>
                        <a:spcBef>
                          <a:spcPts val="1995"/>
                        </a:spcBef>
                      </a:pP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«исключить тег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VB,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если сосед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на расстоянии ‘-1’ </a:t>
                      </a:r>
                      <a:r>
                        <a:rPr sz="2400" spc="-4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(т.е. </a:t>
                      </a:r>
                      <a:r>
                        <a:rPr sz="2400" spc="-5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непосредств.</a:t>
                      </a:r>
                      <a:r>
                        <a:rPr sz="2400" spc="-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сосед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слева)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имеет</a:t>
                      </a:r>
                      <a:r>
                        <a:rPr sz="2400" spc="-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тег</a:t>
                      </a:r>
                      <a:r>
                        <a:rPr sz="2400" spc="-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3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DT»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292100" marR="4608195">
                        <a:lnSpc>
                          <a:spcPct val="166700"/>
                        </a:lnSpc>
                        <a:spcBef>
                          <a:spcPts val="95"/>
                        </a:spcBef>
                      </a:pP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the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/</a:t>
                      </a:r>
                      <a:r>
                        <a:rPr sz="2400" spc="-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{DT}</a:t>
                      </a:r>
                      <a:r>
                        <a:rPr sz="2400" spc="-2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light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/</a:t>
                      </a:r>
                      <a:r>
                        <a:rPr sz="2400" spc="-2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{JJ,</a:t>
                      </a:r>
                      <a:r>
                        <a:rPr sz="2400" spc="-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NN,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VB} </a:t>
                      </a:r>
                      <a:r>
                        <a:rPr sz="2400" spc="-5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превращается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в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292100">
                        <a:lnSpc>
                          <a:spcPct val="100000"/>
                        </a:lnSpc>
                        <a:spcBef>
                          <a:spcPts val="2014"/>
                        </a:spcBef>
                      </a:pP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the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/</a:t>
                      </a:r>
                      <a:r>
                        <a:rPr sz="2400" spc="-2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{DT}</a:t>
                      </a:r>
                      <a:r>
                        <a:rPr sz="2400" spc="-2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light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/</a:t>
                      </a:r>
                      <a:r>
                        <a:rPr sz="2400" spc="-2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{JJ,</a:t>
                      </a:r>
                      <a:r>
                        <a:rPr sz="2400" spc="-2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NN}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169545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49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8785" y="523747"/>
            <a:ext cx="62274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000000"/>
                </a:solidFill>
              </a:rPr>
              <a:t>+/-</a:t>
            </a:r>
            <a:r>
              <a:rPr sz="4800" spc="-15" dirty="0">
                <a:solidFill>
                  <a:srgbClr val="000000"/>
                </a:solidFill>
              </a:rPr>
              <a:t> </a:t>
            </a:r>
            <a:r>
              <a:rPr sz="4800" spc="-5" dirty="0">
                <a:solidFill>
                  <a:srgbClr val="000000"/>
                </a:solidFill>
              </a:rPr>
              <a:t>rule-based</a:t>
            </a:r>
            <a:r>
              <a:rPr sz="4800" spc="-25" dirty="0">
                <a:solidFill>
                  <a:srgbClr val="000000"/>
                </a:solidFill>
              </a:rPr>
              <a:t> </a:t>
            </a:r>
            <a:r>
              <a:rPr sz="4800" spc="-20" dirty="0">
                <a:solidFill>
                  <a:srgbClr val="000000"/>
                </a:solidFill>
              </a:rPr>
              <a:t>методов</a:t>
            </a:r>
            <a:endParaRPr sz="4800"/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Плюсы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00"/>
          </a:p>
          <a:p>
            <a:pPr marL="355600" marR="152400" indent="-342900">
              <a:lnSpc>
                <a:spcPct val="100499"/>
              </a:lnSpc>
              <a:buClr>
                <a:srgbClr val="40404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pc="-5" dirty="0"/>
              <a:t>Не </a:t>
            </a:r>
            <a:r>
              <a:rPr dirty="0"/>
              <a:t>нужны </a:t>
            </a:r>
            <a:r>
              <a:rPr spc="-5" dirty="0"/>
              <a:t>обучающие </a:t>
            </a:r>
            <a:r>
              <a:rPr dirty="0"/>
              <a:t> данные,</a:t>
            </a:r>
            <a:r>
              <a:rPr spc="-35" dirty="0"/>
              <a:t> </a:t>
            </a:r>
            <a:r>
              <a:rPr dirty="0"/>
              <a:t>но</a:t>
            </a:r>
            <a:r>
              <a:rPr spc="-25" dirty="0"/>
              <a:t> </a:t>
            </a:r>
            <a:r>
              <a:rPr spc="-5" dirty="0"/>
              <a:t>нужен</a:t>
            </a:r>
            <a:r>
              <a:rPr spc="-25" dirty="0"/>
              <a:t> </a:t>
            </a:r>
            <a:r>
              <a:rPr spc="-10" dirty="0"/>
              <a:t>хорошо </a:t>
            </a:r>
            <a:r>
              <a:rPr spc="-400" dirty="0"/>
              <a:t> </a:t>
            </a:r>
            <a:r>
              <a:rPr spc="-5" dirty="0"/>
              <a:t>размеченный</a:t>
            </a:r>
            <a:r>
              <a:rPr spc="-10" dirty="0"/>
              <a:t> корпус</a:t>
            </a: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04040"/>
              </a:buClr>
              <a:buFont typeface="Arial MT"/>
              <a:buChar char="•"/>
            </a:pPr>
            <a:endParaRPr sz="1750"/>
          </a:p>
          <a:p>
            <a:pPr marL="355600" marR="20955" indent="-342900">
              <a:lnSpc>
                <a:spcPct val="98400"/>
              </a:lnSpc>
              <a:buClr>
                <a:srgbClr val="40404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pc="-20" dirty="0"/>
              <a:t>Результаты</a:t>
            </a:r>
            <a:r>
              <a:rPr spc="-45" dirty="0"/>
              <a:t> </a:t>
            </a:r>
            <a:r>
              <a:rPr dirty="0"/>
              <a:t>не</a:t>
            </a:r>
            <a:r>
              <a:rPr spc="-45" dirty="0"/>
              <a:t> </a:t>
            </a:r>
            <a:r>
              <a:rPr spc="-15" dirty="0"/>
              <a:t>ухудшаются </a:t>
            </a:r>
            <a:r>
              <a:rPr spc="-405" dirty="0"/>
              <a:t> </a:t>
            </a:r>
            <a:r>
              <a:rPr spc="-5" dirty="0"/>
              <a:t>из-за </a:t>
            </a:r>
            <a:r>
              <a:rPr dirty="0"/>
              <a:t>расширения </a:t>
            </a:r>
            <a:r>
              <a:rPr spc="5" dirty="0"/>
              <a:t> </a:t>
            </a:r>
            <a:r>
              <a:rPr spc="-5" dirty="0"/>
              <a:t>множества</a:t>
            </a:r>
            <a:r>
              <a:rPr spc="-15" dirty="0"/>
              <a:t> </a:t>
            </a:r>
            <a:r>
              <a:rPr dirty="0"/>
              <a:t>тегов</a:t>
            </a: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404040"/>
              </a:buClr>
              <a:buFont typeface="Arial MT"/>
              <a:buChar char="•"/>
            </a:pPr>
            <a:endParaRPr sz="1700"/>
          </a:p>
          <a:p>
            <a:pPr marL="355600" marR="5080" indent="-342900">
              <a:lnSpc>
                <a:spcPct val="99600"/>
              </a:lnSpc>
              <a:buClr>
                <a:srgbClr val="40404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pc="-5" dirty="0"/>
              <a:t>Используются </a:t>
            </a:r>
            <a:r>
              <a:rPr dirty="0"/>
              <a:t> </a:t>
            </a:r>
            <a:r>
              <a:rPr spc="-5" dirty="0"/>
              <a:t>независимые </a:t>
            </a:r>
            <a:r>
              <a:rPr spc="-10" dirty="0"/>
              <a:t>друг </a:t>
            </a:r>
            <a:r>
              <a:rPr spc="-15" dirty="0"/>
              <a:t>от </a:t>
            </a:r>
            <a:r>
              <a:rPr spc="-5" dirty="0"/>
              <a:t>друга </a:t>
            </a:r>
            <a:r>
              <a:rPr spc="-405" dirty="0"/>
              <a:t> </a:t>
            </a:r>
            <a:r>
              <a:rPr spc="-5" dirty="0"/>
              <a:t>правила (или </a:t>
            </a:r>
            <a:r>
              <a:rPr spc="-10" dirty="0"/>
              <a:t>группы </a:t>
            </a:r>
            <a:r>
              <a:rPr spc="-5" dirty="0"/>
              <a:t> правил)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26938" y="2010664"/>
            <a:ext cx="3089275" cy="3362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10" dirty="0">
                <a:latin typeface="Cambria"/>
                <a:cs typeface="Cambria"/>
              </a:rPr>
              <a:t>Минусы</a:t>
            </a:r>
            <a:endParaRPr sz="19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00">
              <a:latin typeface="Cambria"/>
              <a:cs typeface="Cambria"/>
            </a:endParaRPr>
          </a:p>
          <a:p>
            <a:pPr marL="355600" indent="-342900">
              <a:lnSpc>
                <a:spcPct val="100000"/>
              </a:lnSpc>
              <a:buClr>
                <a:srgbClr val="40404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900" spc="-5" dirty="0">
                <a:latin typeface="Cambria"/>
                <a:cs typeface="Cambria"/>
              </a:rPr>
              <a:t>Жёсткая</a:t>
            </a:r>
            <a:r>
              <a:rPr sz="1900" spc="-25" dirty="0">
                <a:latin typeface="Cambria"/>
                <a:cs typeface="Cambria"/>
              </a:rPr>
              <a:t> </a:t>
            </a:r>
            <a:r>
              <a:rPr sz="1900" spc="-5" dirty="0">
                <a:latin typeface="Cambria"/>
                <a:cs typeface="Cambria"/>
              </a:rPr>
              <a:t>система</a:t>
            </a:r>
            <a:r>
              <a:rPr sz="1900" spc="-25" dirty="0">
                <a:latin typeface="Cambria"/>
                <a:cs typeface="Cambria"/>
              </a:rPr>
              <a:t> </a:t>
            </a:r>
            <a:r>
              <a:rPr sz="1900" spc="-5" dirty="0">
                <a:latin typeface="Cambria"/>
                <a:cs typeface="Cambria"/>
              </a:rPr>
              <a:t>правил</a:t>
            </a:r>
            <a:endParaRPr sz="19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04040"/>
              </a:buClr>
              <a:buFont typeface="Arial MT"/>
              <a:buChar char="•"/>
            </a:pPr>
            <a:endParaRPr sz="1700">
              <a:latin typeface="Cambria"/>
              <a:cs typeface="Cambria"/>
            </a:endParaRPr>
          </a:p>
          <a:p>
            <a:pPr marL="355600" indent="-342900">
              <a:lnSpc>
                <a:spcPct val="100000"/>
              </a:lnSpc>
              <a:buClr>
                <a:srgbClr val="40404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900" spc="-5" dirty="0">
                <a:latin typeface="Cambria"/>
                <a:cs typeface="Cambria"/>
              </a:rPr>
              <a:t>Низкая</a:t>
            </a:r>
            <a:r>
              <a:rPr sz="1900" spc="-35" dirty="0">
                <a:latin typeface="Cambria"/>
                <a:cs typeface="Cambria"/>
              </a:rPr>
              <a:t> </a:t>
            </a:r>
            <a:r>
              <a:rPr sz="1900" spc="-5" dirty="0">
                <a:latin typeface="Cambria"/>
                <a:cs typeface="Cambria"/>
              </a:rPr>
              <a:t>полнота</a:t>
            </a:r>
            <a:endParaRPr sz="19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04040"/>
              </a:buClr>
              <a:buFont typeface="Arial MT"/>
              <a:buChar char="•"/>
            </a:pPr>
            <a:endParaRPr sz="1700">
              <a:latin typeface="Cambria"/>
              <a:cs typeface="Cambria"/>
            </a:endParaRPr>
          </a:p>
          <a:p>
            <a:pPr marL="355600" indent="-342900">
              <a:lnSpc>
                <a:spcPct val="100000"/>
              </a:lnSpc>
              <a:buClr>
                <a:srgbClr val="40404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900" dirty="0">
                <a:latin typeface="Cambria"/>
                <a:cs typeface="Cambria"/>
              </a:rPr>
              <a:t>Много</a:t>
            </a:r>
            <a:r>
              <a:rPr sz="1900" spc="-30" dirty="0">
                <a:latin typeface="Cambria"/>
                <a:cs typeface="Cambria"/>
              </a:rPr>
              <a:t> </a:t>
            </a:r>
            <a:r>
              <a:rPr sz="1900" spc="-5" dirty="0">
                <a:latin typeface="Cambria"/>
                <a:cs typeface="Cambria"/>
              </a:rPr>
              <a:t>ручной</a:t>
            </a:r>
            <a:r>
              <a:rPr sz="1900" spc="-30" dirty="0">
                <a:latin typeface="Cambria"/>
                <a:cs typeface="Cambria"/>
              </a:rPr>
              <a:t> </a:t>
            </a:r>
            <a:r>
              <a:rPr sz="1900" spc="-5" dirty="0">
                <a:latin typeface="Cambria"/>
                <a:cs typeface="Cambria"/>
              </a:rPr>
              <a:t>работы</a:t>
            </a:r>
            <a:endParaRPr sz="19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04040"/>
              </a:buClr>
              <a:buFont typeface="Arial MT"/>
              <a:buChar char="•"/>
            </a:pPr>
            <a:endParaRPr sz="1700">
              <a:latin typeface="Cambria"/>
              <a:cs typeface="Cambria"/>
            </a:endParaRPr>
          </a:p>
          <a:p>
            <a:pPr marL="355600" marR="162560" indent="-342900">
              <a:lnSpc>
                <a:spcPct val="99600"/>
              </a:lnSpc>
              <a:buClr>
                <a:srgbClr val="40404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900" spc="-5" dirty="0">
                <a:latin typeface="Cambria"/>
                <a:cs typeface="Cambria"/>
              </a:rPr>
              <a:t>Набор правил </a:t>
            </a:r>
            <a:r>
              <a:rPr sz="1900" dirty="0">
                <a:latin typeface="Cambria"/>
                <a:cs typeface="Cambria"/>
              </a:rPr>
              <a:t> </a:t>
            </a:r>
            <a:r>
              <a:rPr sz="1900" spc="-5" dirty="0">
                <a:latin typeface="Cambria"/>
                <a:cs typeface="Cambria"/>
              </a:rPr>
              <a:t>нельзя/сложно </a:t>
            </a:r>
            <a:r>
              <a:rPr sz="1900" dirty="0">
                <a:latin typeface="Cambria"/>
                <a:cs typeface="Cambria"/>
              </a:rPr>
              <a:t> </a:t>
            </a:r>
            <a:r>
              <a:rPr sz="1900" spc="-5" dirty="0">
                <a:latin typeface="Cambria"/>
                <a:cs typeface="Cambria"/>
              </a:rPr>
              <a:t>адаптировать</a:t>
            </a:r>
            <a:r>
              <a:rPr sz="1900" spc="-40" dirty="0">
                <a:latin typeface="Cambria"/>
                <a:cs typeface="Cambria"/>
              </a:rPr>
              <a:t> </a:t>
            </a:r>
            <a:r>
              <a:rPr sz="1900" dirty="0">
                <a:latin typeface="Cambria"/>
                <a:cs typeface="Cambria"/>
              </a:rPr>
              <a:t>к</a:t>
            </a:r>
            <a:r>
              <a:rPr sz="1900" spc="-35" dirty="0">
                <a:latin typeface="Cambria"/>
                <a:cs typeface="Cambria"/>
              </a:rPr>
              <a:t> </a:t>
            </a:r>
            <a:r>
              <a:rPr sz="1900" spc="-5" dirty="0">
                <a:latin typeface="Cambria"/>
                <a:cs typeface="Cambria"/>
              </a:rPr>
              <a:t>другим </a:t>
            </a:r>
            <a:r>
              <a:rPr sz="1900" spc="-400" dirty="0">
                <a:latin typeface="Cambria"/>
                <a:cs typeface="Cambria"/>
              </a:rPr>
              <a:t> </a:t>
            </a:r>
            <a:r>
              <a:rPr sz="1900" dirty="0">
                <a:latin typeface="Cambria"/>
                <a:cs typeface="Cambria"/>
              </a:rPr>
              <a:t>языка</a:t>
            </a:r>
            <a:endParaRPr sz="19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75161" y="6388100"/>
            <a:ext cx="1936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B0BCC1"/>
                </a:solidFill>
                <a:latin typeface="Cambria"/>
                <a:cs typeface="Cambria"/>
              </a:rPr>
              <a:t>50</a:t>
            </a:r>
            <a:endParaRPr sz="12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2300"/>
                        </a:spcBef>
                      </a:pPr>
                      <a:r>
                        <a:rPr sz="4800" dirty="0">
                          <a:latin typeface="Cambria"/>
                          <a:cs typeface="Cambria"/>
                        </a:rPr>
                        <a:t>Brill</a:t>
                      </a:r>
                      <a:r>
                        <a:rPr sz="4800" spc="-3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5" dirty="0">
                          <a:latin typeface="Cambria"/>
                          <a:cs typeface="Cambria"/>
                        </a:rPr>
                        <a:t>tagger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210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2485"/>
                        </a:spcBef>
                      </a:pPr>
                      <a:r>
                        <a:rPr sz="2400" i="1" spc="-10" dirty="0">
                          <a:latin typeface="Cambria"/>
                          <a:cs typeface="Cambria"/>
                        </a:rPr>
                        <a:t>Автоматическое</a:t>
                      </a:r>
                      <a:r>
                        <a:rPr sz="2400" i="1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i="1" spc="-5" dirty="0">
                          <a:latin typeface="Cambria"/>
                          <a:cs typeface="Cambria"/>
                        </a:rPr>
                        <a:t>построение</a:t>
                      </a:r>
                      <a:r>
                        <a:rPr sz="2400" i="1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i="1" spc="-5" dirty="0">
                          <a:latin typeface="Cambria"/>
                          <a:cs typeface="Cambria"/>
                        </a:rPr>
                        <a:t>правил </a:t>
                      </a:r>
                      <a:r>
                        <a:rPr sz="2400" i="1" dirty="0">
                          <a:latin typeface="Cambria"/>
                          <a:cs typeface="Cambria"/>
                        </a:rPr>
                        <a:t>по</a:t>
                      </a:r>
                      <a:r>
                        <a:rPr sz="2400" i="1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i="1" spc="-10" dirty="0">
                          <a:latin typeface="Cambria"/>
                          <a:cs typeface="Cambria"/>
                        </a:rPr>
                        <a:t>корпусу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527050" indent="-235585">
                        <a:lnSpc>
                          <a:spcPct val="100000"/>
                        </a:lnSpc>
                        <a:spcBef>
                          <a:spcPts val="2020"/>
                        </a:spcBef>
                        <a:buChar char="&gt;"/>
                        <a:tabLst>
                          <a:tab pos="527685" algn="l"/>
                        </a:tabLst>
                      </a:pPr>
                      <a:r>
                        <a:rPr sz="2400" spc="-5" dirty="0">
                          <a:latin typeface="Cambria"/>
                          <a:cs typeface="Cambria"/>
                        </a:rPr>
                        <a:t>обучение</a:t>
                      </a:r>
                      <a:r>
                        <a:rPr sz="24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на размеченном</a:t>
                      </a:r>
                      <a:r>
                        <a:rPr sz="2400" spc="-10" dirty="0">
                          <a:latin typeface="Cambria"/>
                          <a:cs typeface="Cambria"/>
                        </a:rPr>
                        <a:t> корпусе</a:t>
                      </a:r>
                      <a:r>
                        <a:rPr sz="24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—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 Brill</a:t>
                      </a:r>
                      <a:r>
                        <a:rPr sz="24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1992-1994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292100" marR="1259205">
                        <a:lnSpc>
                          <a:spcPct val="170000"/>
                        </a:lnSpc>
                        <a:buChar char="&gt;"/>
                        <a:tabLst>
                          <a:tab pos="527685" algn="l"/>
                        </a:tabLst>
                      </a:pPr>
                      <a:r>
                        <a:rPr sz="2400" spc="-5" dirty="0">
                          <a:latin typeface="Cambria"/>
                          <a:cs typeface="Cambria"/>
                        </a:rPr>
                        <a:t>обучение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без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учителя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(unsupervised) —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Brill 1995 </a:t>
                      </a:r>
                      <a:r>
                        <a:rPr sz="2400" spc="-5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latin typeface="Cambria"/>
                          <a:cs typeface="Cambria"/>
                        </a:rPr>
                        <a:t>Требования: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635000" indent="-343535">
                        <a:lnSpc>
                          <a:spcPct val="100000"/>
                        </a:lnSpc>
                        <a:spcBef>
                          <a:spcPts val="2014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635000" algn="l"/>
                          <a:tab pos="635635" algn="l"/>
                        </a:tabLst>
                      </a:pPr>
                      <a:r>
                        <a:rPr sz="2400" spc="-5" dirty="0">
                          <a:latin typeface="Cambria"/>
                          <a:cs typeface="Cambria"/>
                        </a:rPr>
                        <a:t>Словарь</a:t>
                      </a:r>
                      <a:r>
                        <a:rPr sz="24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/</a:t>
                      </a:r>
                      <a:r>
                        <a:rPr sz="24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обучающий</a:t>
                      </a:r>
                      <a:r>
                        <a:rPr sz="2400" spc="-15" dirty="0">
                          <a:latin typeface="Cambria"/>
                          <a:cs typeface="Cambria"/>
                        </a:rPr>
                        <a:t> корпус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635000" indent="-343535">
                        <a:lnSpc>
                          <a:spcPct val="100000"/>
                        </a:lnSpc>
                        <a:spcBef>
                          <a:spcPts val="1920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635000" algn="l"/>
                          <a:tab pos="635635" algn="l"/>
                        </a:tabLst>
                      </a:pPr>
                      <a:r>
                        <a:rPr sz="2400" spc="-5" dirty="0">
                          <a:latin typeface="Cambria"/>
                          <a:cs typeface="Cambria"/>
                        </a:rPr>
                        <a:t>Шаблоны</a:t>
                      </a:r>
                      <a:r>
                        <a:rPr sz="24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правил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315595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51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spc="-5" dirty="0">
                          <a:latin typeface="Cambria"/>
                          <a:cs typeface="Cambria"/>
                        </a:rPr>
                        <a:t>Идея</a:t>
                      </a:r>
                      <a:r>
                        <a:rPr sz="48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4800" dirty="0">
                          <a:latin typeface="Cambria"/>
                          <a:cs typeface="Cambria"/>
                        </a:rPr>
                        <a:t>Brill</a:t>
                      </a:r>
                      <a:r>
                        <a:rPr sz="48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5" dirty="0">
                          <a:latin typeface="Cambria"/>
                          <a:cs typeface="Cambria"/>
                        </a:rPr>
                        <a:t>tagger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 marL="635000" marR="845185" indent="-342900">
                        <a:lnSpc>
                          <a:spcPct val="100800"/>
                        </a:lnSpc>
                        <a:spcBef>
                          <a:spcPts val="2465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635000" algn="l"/>
                          <a:tab pos="635635" algn="l"/>
                        </a:tabLst>
                      </a:pPr>
                      <a:r>
                        <a:rPr sz="2400" dirty="0">
                          <a:latin typeface="Cambria"/>
                          <a:cs typeface="Cambria"/>
                        </a:rPr>
                        <a:t>Каждому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слову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в обучающей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выборке присваиваем </a:t>
                      </a:r>
                      <a:r>
                        <a:rPr sz="2400" spc="-5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самый</a:t>
                      </a:r>
                      <a:r>
                        <a:rPr sz="24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частотный</a:t>
                      </a:r>
                      <a:r>
                        <a:rPr sz="24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тег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10" dirty="0">
                          <a:latin typeface="Cambria"/>
                          <a:cs typeface="Cambria"/>
                        </a:rPr>
                        <a:t>для</a:t>
                      </a:r>
                      <a:r>
                        <a:rPr sz="2400" spc="-10" dirty="0">
                          <a:latin typeface="Cambria"/>
                          <a:cs typeface="Cambria"/>
                        </a:rPr>
                        <a:t> этого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 слова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635000" marR="809625" indent="-342900">
                        <a:lnSpc>
                          <a:spcPct val="100400"/>
                        </a:lnSpc>
                        <a:spcBef>
                          <a:spcPts val="2005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635000" algn="l"/>
                          <a:tab pos="635635" algn="l"/>
                        </a:tabLst>
                      </a:pPr>
                      <a:r>
                        <a:rPr sz="2400" spc="-5" dirty="0">
                          <a:latin typeface="Cambria"/>
                          <a:cs typeface="Cambria"/>
                        </a:rPr>
                        <a:t>Сравниваем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с </a:t>
                      </a:r>
                      <a:r>
                        <a:rPr sz="2400" spc="-10" dirty="0">
                          <a:latin typeface="Cambria"/>
                          <a:cs typeface="Cambria"/>
                        </a:rPr>
                        <a:t>эталонной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разметкой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и </a:t>
                      </a:r>
                      <a:r>
                        <a:rPr sz="2400" spc="-20" dirty="0">
                          <a:latin typeface="Cambria"/>
                          <a:cs typeface="Cambria"/>
                        </a:rPr>
                        <a:t>формулируем </a:t>
                      </a:r>
                      <a:r>
                        <a:rPr sz="2400" spc="-5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правила </a:t>
                      </a:r>
                      <a:r>
                        <a:rPr sz="2400" b="1" spc="-5" dirty="0">
                          <a:latin typeface="Cambria"/>
                          <a:cs typeface="Cambria"/>
                        </a:rPr>
                        <a:t>изменения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приписанного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тега </a:t>
                      </a:r>
                      <a:r>
                        <a:rPr sz="24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latin typeface="Cambria"/>
                          <a:cs typeface="Cambria"/>
                        </a:rPr>
                        <a:t>(transformation)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635000" marR="1523365" indent="-342900">
                        <a:lnSpc>
                          <a:spcPct val="100800"/>
                        </a:lnSpc>
                        <a:spcBef>
                          <a:spcPts val="1895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635000" algn="l"/>
                          <a:tab pos="635635" algn="l"/>
                        </a:tabLst>
                      </a:pPr>
                      <a:r>
                        <a:rPr sz="2400" spc="-5" dirty="0">
                          <a:latin typeface="Cambria"/>
                          <a:cs typeface="Cambria"/>
                        </a:rPr>
                        <a:t>Повторяем несколько итераций,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пока не </a:t>
                      </a:r>
                      <a:r>
                        <a:rPr sz="2400" spc="-30" dirty="0">
                          <a:latin typeface="Cambria"/>
                          <a:cs typeface="Cambria"/>
                        </a:rPr>
                        <a:t>будет </a:t>
                      </a:r>
                      <a:r>
                        <a:rPr sz="2400" spc="-5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достигнут</a:t>
                      </a:r>
                      <a:r>
                        <a:rPr sz="24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запланированный</a:t>
                      </a:r>
                      <a:r>
                        <a:rPr sz="24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эффект: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871855" lvl="1" indent="-229235">
                        <a:lnSpc>
                          <a:spcPct val="100000"/>
                        </a:lnSpc>
                        <a:spcBef>
                          <a:spcPts val="630"/>
                        </a:spcBef>
                        <a:buClr>
                          <a:srgbClr val="B0BCC1"/>
                        </a:buClr>
                        <a:buFont typeface="Arial MT"/>
                        <a:buChar char="•"/>
                        <a:tabLst>
                          <a:tab pos="871855" algn="l"/>
                          <a:tab pos="872490" algn="l"/>
                        </a:tabLst>
                      </a:pPr>
                      <a:r>
                        <a:rPr sz="2200" spc="-5" dirty="0">
                          <a:latin typeface="Cambria"/>
                          <a:cs typeface="Cambria"/>
                        </a:rPr>
                        <a:t>полное</a:t>
                      </a:r>
                      <a:r>
                        <a:rPr sz="2200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отсутствие</a:t>
                      </a:r>
                      <a:r>
                        <a:rPr sz="22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улучшений</a:t>
                      </a:r>
                      <a:endParaRPr sz="2200">
                        <a:latin typeface="Cambria"/>
                        <a:cs typeface="Cambria"/>
                      </a:endParaRPr>
                    </a:p>
                    <a:p>
                      <a:pPr marL="871855" lvl="1" indent="-229235">
                        <a:lnSpc>
                          <a:spcPct val="100000"/>
                        </a:lnSpc>
                        <a:spcBef>
                          <a:spcPts val="555"/>
                        </a:spcBef>
                        <a:buClr>
                          <a:srgbClr val="B0BCC1"/>
                        </a:buClr>
                        <a:buFont typeface="Arial MT"/>
                        <a:buChar char="•"/>
                        <a:tabLst>
                          <a:tab pos="871855" algn="l"/>
                          <a:tab pos="872490" algn="l"/>
                        </a:tabLst>
                      </a:pPr>
                      <a:r>
                        <a:rPr sz="2200" dirty="0">
                          <a:latin typeface="Cambria"/>
                          <a:cs typeface="Cambria"/>
                        </a:rPr>
                        <a:t>заданный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уровень</a:t>
                      </a:r>
                      <a:r>
                        <a:rPr sz="22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точности</a:t>
                      </a:r>
                      <a:endParaRPr sz="2200">
                        <a:latin typeface="Cambria"/>
                        <a:cs typeface="Cambria"/>
                      </a:endParaRPr>
                    </a:p>
                    <a:p>
                      <a:pPr marL="871855" lvl="1" indent="-229235">
                        <a:lnSpc>
                          <a:spcPct val="100000"/>
                        </a:lnSpc>
                        <a:spcBef>
                          <a:spcPts val="670"/>
                        </a:spcBef>
                        <a:buClr>
                          <a:srgbClr val="B0BCC1"/>
                        </a:buClr>
                        <a:buFont typeface="Arial MT"/>
                        <a:buChar char="•"/>
                        <a:tabLst>
                          <a:tab pos="871855" algn="l"/>
                          <a:tab pos="872490" algn="l"/>
                        </a:tabLst>
                      </a:pPr>
                      <a:r>
                        <a:rPr sz="2200" spc="-5" dirty="0">
                          <a:latin typeface="Cambria"/>
                          <a:cs typeface="Cambria"/>
                        </a:rPr>
                        <a:t>заданное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максимальное</a:t>
                      </a:r>
                      <a:r>
                        <a:rPr sz="22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число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правил</a:t>
                      </a:r>
                      <a:endParaRPr sz="2200">
                        <a:latin typeface="Cambria"/>
                        <a:cs typeface="Cambria"/>
                      </a:endParaRPr>
                    </a:p>
                  </a:txBody>
                  <a:tcPr marL="0" marR="0" marT="313055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52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spc="-2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Self-Attention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850">
                        <a:latin typeface="Times New Roman"/>
                        <a:cs typeface="Times New Roman"/>
                      </a:endParaRPr>
                    </a:p>
                    <a:p>
                      <a:pPr marL="735330" marR="848360">
                        <a:lnSpc>
                          <a:spcPct val="100800"/>
                        </a:lnSpc>
                      </a:pP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Вместо</a:t>
                      </a:r>
                      <a:r>
                        <a:rPr sz="2400" spc="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рекуррентных</a:t>
                      </a:r>
                      <a:r>
                        <a:rPr sz="2400" spc="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связей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можем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использовать </a:t>
                      </a:r>
                      <a:r>
                        <a:rPr sz="2400" spc="-5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контекст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любого размера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13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4895" y="2941321"/>
            <a:ext cx="5791200" cy="3124199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3299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74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396965">
                <a:tc gridSpan="6">
                  <a:txBody>
                    <a:bodyPr/>
                    <a:lstStyle/>
                    <a:p>
                      <a:pPr marL="991235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spc="-5" dirty="0">
                          <a:latin typeface="Cambria"/>
                          <a:cs typeface="Cambria"/>
                        </a:rPr>
                        <a:t>Unsupervised</a:t>
                      </a:r>
                      <a:r>
                        <a:rPr sz="48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4800" dirty="0">
                          <a:latin typeface="Cambria"/>
                          <a:cs typeface="Cambria"/>
                        </a:rPr>
                        <a:t>Brill</a:t>
                      </a:r>
                      <a:r>
                        <a:rPr sz="48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5" dirty="0">
                          <a:latin typeface="Cambria"/>
                          <a:cs typeface="Cambria"/>
                        </a:rPr>
                        <a:t>tagger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8386">
                <a:tc gridSpan="6">
                  <a:txBody>
                    <a:bodyPr/>
                    <a:lstStyle/>
                    <a:p>
                      <a:pPr marL="230504"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sz="2400" b="1" spc="-5" dirty="0">
                          <a:latin typeface="Cambria"/>
                          <a:cs typeface="Cambria"/>
                        </a:rPr>
                        <a:t>(Brill</a:t>
                      </a:r>
                      <a:r>
                        <a:rPr sz="2400" b="1" spc="-4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b="1" dirty="0">
                          <a:latin typeface="Cambria"/>
                          <a:cs typeface="Cambria"/>
                        </a:rPr>
                        <a:t>1995)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573405" marR="1234440" indent="-342900">
                        <a:lnSpc>
                          <a:spcPct val="100000"/>
                        </a:lnSpc>
                        <a:spcBef>
                          <a:spcPts val="2039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573405" algn="l"/>
                          <a:tab pos="574040" algn="l"/>
                        </a:tabLst>
                      </a:pPr>
                      <a:r>
                        <a:rPr sz="2400" spc="-20" dirty="0">
                          <a:latin typeface="Cambria"/>
                          <a:cs typeface="Cambria"/>
                        </a:rPr>
                        <a:t>Корпус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текстов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без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предварительной разметки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и </a:t>
                      </a:r>
                      <a:r>
                        <a:rPr sz="2400" spc="-5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словарь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573405" marR="1395095" indent="-342900">
                        <a:lnSpc>
                          <a:spcPct val="100000"/>
                        </a:lnSpc>
                        <a:spcBef>
                          <a:spcPts val="2039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573405" algn="l"/>
                          <a:tab pos="574040" algn="l"/>
                        </a:tabLst>
                      </a:pPr>
                      <a:r>
                        <a:rPr sz="2400" spc="-5" dirty="0">
                          <a:latin typeface="Cambria"/>
                          <a:cs typeface="Cambria"/>
                        </a:rPr>
                        <a:t>Предварительная разметка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текста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 по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 словарю</a:t>
                      </a:r>
                      <a:r>
                        <a:rPr sz="24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с </a:t>
                      </a:r>
                      <a:r>
                        <a:rPr sz="2400" spc="-509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указанием</a:t>
                      </a:r>
                      <a:r>
                        <a:rPr sz="24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latin typeface="Cambria"/>
                          <a:cs typeface="Cambria"/>
                        </a:rPr>
                        <a:t>всех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 вариантов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169545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12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2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The</a:t>
                      </a:r>
                      <a:endParaRPr sz="3200">
                        <a:latin typeface="Cambria"/>
                        <a:cs typeface="Cambria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B5A60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200" b="1" spc="-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can</a:t>
                      </a:r>
                      <a:endParaRPr sz="3200">
                        <a:latin typeface="Cambria"/>
                        <a:cs typeface="Cambria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B5A60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2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will</a:t>
                      </a:r>
                      <a:endParaRPr sz="3200">
                        <a:latin typeface="Cambria"/>
                        <a:cs typeface="Cambria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B5A60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2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rust</a:t>
                      </a:r>
                      <a:endParaRPr sz="3200">
                        <a:latin typeface="Cambria"/>
                        <a:cs typeface="Cambria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B5A60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5448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200" b="1" spc="-80" dirty="0">
                          <a:latin typeface="Cambria"/>
                          <a:cs typeface="Cambria"/>
                        </a:rPr>
                        <a:t>DT</a:t>
                      </a:r>
                      <a:endParaRPr sz="3200">
                        <a:latin typeface="Cambria"/>
                        <a:cs typeface="Cambria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823594" algn="just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200" dirty="0">
                          <a:latin typeface="Cambria"/>
                          <a:cs typeface="Cambria"/>
                        </a:rPr>
                        <a:t>MD  </a:t>
                      </a:r>
                      <a:r>
                        <a:rPr sz="3200" b="1" dirty="0">
                          <a:latin typeface="Cambria"/>
                          <a:cs typeface="Cambria"/>
                        </a:rPr>
                        <a:t>NN </a:t>
                      </a:r>
                      <a:r>
                        <a:rPr sz="3200" b="1" spc="-69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3200" spc="5" dirty="0">
                          <a:latin typeface="Cambria"/>
                          <a:cs typeface="Cambria"/>
                        </a:rPr>
                        <a:t>VB</a:t>
                      </a:r>
                      <a:endParaRPr sz="3200">
                        <a:latin typeface="Cambria"/>
                        <a:cs typeface="Cambria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793115" algn="just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200" b="1" dirty="0">
                          <a:latin typeface="Cambria"/>
                          <a:cs typeface="Cambria"/>
                        </a:rPr>
                        <a:t>MD  </a:t>
                      </a:r>
                      <a:r>
                        <a:rPr sz="3200" spc="-5" dirty="0">
                          <a:latin typeface="Cambria"/>
                          <a:cs typeface="Cambria"/>
                        </a:rPr>
                        <a:t>NN </a:t>
                      </a:r>
                      <a:r>
                        <a:rPr sz="3200" spc="-69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3200" spc="5" dirty="0">
                          <a:latin typeface="Cambria"/>
                          <a:cs typeface="Cambria"/>
                        </a:rPr>
                        <a:t>VB</a:t>
                      </a:r>
                      <a:endParaRPr sz="3200">
                        <a:latin typeface="Cambria"/>
                        <a:cs typeface="Cambria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200" spc="-5" dirty="0">
                          <a:latin typeface="Cambria"/>
                          <a:cs typeface="Cambria"/>
                        </a:rPr>
                        <a:t>NN</a:t>
                      </a:r>
                      <a:endParaRPr sz="3200">
                        <a:latin typeface="Cambria"/>
                        <a:cs typeface="Cambria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200" b="1" spc="-5" dirty="0">
                          <a:latin typeface="Cambria"/>
                          <a:cs typeface="Cambria"/>
                        </a:rPr>
                        <a:t>VB</a:t>
                      </a:r>
                      <a:endParaRPr sz="3200">
                        <a:latin typeface="Cambria"/>
                        <a:cs typeface="Cambria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271">
                <a:tc gridSpan="6">
                  <a:txBody>
                    <a:bodyPr/>
                    <a:lstStyle/>
                    <a:p>
                      <a:pPr marL="8890" algn="ctr">
                        <a:lnSpc>
                          <a:spcPts val="1235"/>
                        </a:lnSpc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53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dirty="0">
                          <a:latin typeface="Cambria"/>
                          <a:cs typeface="Cambria"/>
                        </a:rPr>
                        <a:t>Правила</a:t>
                      </a:r>
                      <a:r>
                        <a:rPr sz="4800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4800" dirty="0">
                          <a:latin typeface="Cambria"/>
                          <a:cs typeface="Cambria"/>
                        </a:rPr>
                        <a:t>в</a:t>
                      </a:r>
                      <a:r>
                        <a:rPr sz="48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4800" dirty="0">
                          <a:latin typeface="Cambria"/>
                          <a:cs typeface="Cambria"/>
                        </a:rPr>
                        <a:t>Brill</a:t>
                      </a:r>
                      <a:r>
                        <a:rPr sz="48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5" dirty="0">
                          <a:latin typeface="Cambria"/>
                          <a:cs typeface="Cambria"/>
                        </a:rPr>
                        <a:t>tagger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825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400" spc="-5" dirty="0">
                          <a:latin typeface="Cambria"/>
                          <a:cs typeface="Cambria"/>
                        </a:rPr>
                        <a:t>Общий</a:t>
                      </a:r>
                      <a:r>
                        <a:rPr sz="2400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вид</a:t>
                      </a:r>
                      <a:r>
                        <a:rPr sz="2400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правил: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843280" marR="829310" indent="1905" algn="ctr">
                        <a:lnSpc>
                          <a:spcPct val="100800"/>
                        </a:lnSpc>
                        <a:spcBef>
                          <a:spcPts val="1989"/>
                        </a:spcBef>
                      </a:pPr>
                      <a:r>
                        <a:rPr sz="2400" spc="-5" dirty="0">
                          <a:latin typeface="Cambria"/>
                          <a:cs typeface="Cambria"/>
                        </a:rPr>
                        <a:t>«Заменить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тег </a:t>
                      </a:r>
                      <a:r>
                        <a:rPr sz="2400" i="1" dirty="0">
                          <a:latin typeface="Cambria"/>
                          <a:cs typeface="Cambria"/>
                        </a:rPr>
                        <a:t>Х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на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тег </a:t>
                      </a:r>
                      <a:r>
                        <a:rPr sz="2400" i="1" dirty="0">
                          <a:latin typeface="Cambria"/>
                          <a:cs typeface="Cambria"/>
                        </a:rPr>
                        <a:t>Y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в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контексте </a:t>
                      </a:r>
                      <a:r>
                        <a:rPr sz="2400" i="1" dirty="0">
                          <a:latin typeface="Cambria"/>
                          <a:cs typeface="Cambria"/>
                        </a:rPr>
                        <a:t>C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, </a:t>
                      </a:r>
                      <a:r>
                        <a:rPr sz="2400" spc="-40" dirty="0">
                          <a:latin typeface="Cambria"/>
                          <a:cs typeface="Cambria"/>
                        </a:rPr>
                        <a:t>где </a:t>
                      </a:r>
                      <a:r>
                        <a:rPr sz="2400" i="1" dirty="0">
                          <a:latin typeface="Cambria"/>
                          <a:cs typeface="Cambria"/>
                        </a:rPr>
                        <a:t>Х </a:t>
                      </a:r>
                      <a:r>
                        <a:rPr sz="2400" i="1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является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последовательностью из</a:t>
                      </a:r>
                      <a:r>
                        <a:rPr sz="24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двух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или более </a:t>
                      </a:r>
                      <a:r>
                        <a:rPr sz="2400" spc="-509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тегов,</a:t>
                      </a:r>
                      <a:r>
                        <a:rPr sz="24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а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i="1" dirty="0">
                          <a:latin typeface="Cambria"/>
                          <a:cs typeface="Cambria"/>
                        </a:rPr>
                        <a:t>Y</a:t>
                      </a:r>
                      <a:r>
                        <a:rPr sz="2400" i="1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–</a:t>
                      </a:r>
                      <a:r>
                        <a:rPr sz="24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20" dirty="0">
                          <a:latin typeface="Cambria"/>
                          <a:cs typeface="Cambria"/>
                        </a:rPr>
                        <a:t>один</a:t>
                      </a:r>
                      <a:r>
                        <a:rPr sz="24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0" dirty="0">
                          <a:latin typeface="Cambria"/>
                          <a:cs typeface="Cambria"/>
                        </a:rPr>
                        <a:t>тег,</a:t>
                      </a:r>
                      <a:r>
                        <a:rPr sz="24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такой</a:t>
                      </a:r>
                      <a:r>
                        <a:rPr sz="24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что </a:t>
                      </a:r>
                      <a:r>
                        <a:rPr sz="2400" dirty="0">
                          <a:latin typeface="Cambria Math"/>
                          <a:cs typeface="Cambria Math"/>
                        </a:rPr>
                        <a:t>𝑌</a:t>
                      </a:r>
                      <a:r>
                        <a:rPr sz="2400" spc="20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dirty="0">
                          <a:latin typeface="Cambria Math"/>
                          <a:cs typeface="Cambria Math"/>
                        </a:rPr>
                        <a:t>∈</a:t>
                      </a:r>
                      <a:r>
                        <a:rPr sz="2400" spc="13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spc="20" dirty="0">
                          <a:latin typeface="Cambria Math"/>
                          <a:cs typeface="Cambria Math"/>
                        </a:rPr>
                        <a:t>𝑋</a:t>
                      </a:r>
                      <a:r>
                        <a:rPr sz="2400" spc="20" dirty="0">
                          <a:latin typeface="Cambria"/>
                          <a:cs typeface="Cambria"/>
                        </a:rPr>
                        <a:t>».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54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42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8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85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396965">
                <a:tc gridSpan="6">
                  <a:txBody>
                    <a:bodyPr/>
                    <a:lstStyle/>
                    <a:p>
                      <a:pPr marL="292735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spc="-5" dirty="0">
                          <a:latin typeface="Cambria"/>
                          <a:cs typeface="Cambria"/>
                        </a:rPr>
                        <a:t>Пример</a:t>
                      </a:r>
                      <a:r>
                        <a:rPr sz="480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5" dirty="0">
                          <a:latin typeface="Cambria"/>
                          <a:cs typeface="Cambria"/>
                        </a:rPr>
                        <a:t>построения</a:t>
                      </a:r>
                      <a:r>
                        <a:rPr sz="48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4800" dirty="0">
                          <a:latin typeface="Cambria"/>
                          <a:cs typeface="Cambria"/>
                        </a:rPr>
                        <a:t>правила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3771"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L="292100">
                        <a:lnSpc>
                          <a:spcPct val="100000"/>
                        </a:lnSpc>
                      </a:pPr>
                      <a:r>
                        <a:rPr sz="2200" spc="-5" dirty="0">
                          <a:latin typeface="Cambria"/>
                          <a:cs typeface="Cambria"/>
                        </a:rPr>
                        <a:t>Строим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частотную </a:t>
                      </a:r>
                      <a:r>
                        <a:rPr sz="2200" spc="-15" dirty="0">
                          <a:latin typeface="Cambria"/>
                          <a:cs typeface="Cambria"/>
                        </a:rPr>
                        <a:t>модель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10" dirty="0">
                          <a:latin typeface="Cambria"/>
                          <a:cs typeface="Cambria"/>
                        </a:rPr>
                        <a:t>для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шаблонов правил:</a:t>
                      </a:r>
                      <a:endParaRPr sz="2200">
                        <a:latin typeface="Cambria"/>
                        <a:cs typeface="Cambria"/>
                      </a:endParaRPr>
                    </a:p>
                    <a:p>
                      <a:pPr marL="292100" marR="1133475">
                        <a:lnSpc>
                          <a:spcPct val="100499"/>
                        </a:lnSpc>
                        <a:spcBef>
                          <a:spcPts val="2050"/>
                        </a:spcBef>
                      </a:pPr>
                      <a:r>
                        <a:rPr sz="2200" spc="-5" dirty="0">
                          <a:latin typeface="Cambria"/>
                          <a:cs typeface="Cambria"/>
                        </a:rPr>
                        <a:t>После слова</a:t>
                      </a:r>
                      <a:r>
                        <a:rPr sz="22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spc="-10" dirty="0">
                          <a:latin typeface="Cambria"/>
                          <a:cs typeface="Cambria"/>
                        </a:rPr>
                        <a:t>the</a:t>
                      </a:r>
                      <a:r>
                        <a:rPr sz="2200" i="1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среди</a:t>
                      </a:r>
                      <a:r>
                        <a:rPr sz="22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5" dirty="0">
                          <a:latin typeface="Cambria"/>
                          <a:cs typeface="Cambria"/>
                        </a:rPr>
                        <a:t>однозначной</a:t>
                      </a:r>
                      <a:r>
                        <a:rPr sz="22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разметки</a:t>
                      </a:r>
                      <a:r>
                        <a:rPr sz="22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чаще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 всего </a:t>
                      </a:r>
                      <a:r>
                        <a:rPr sz="2200" spc="-47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встречаются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слова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с</a:t>
                      </a:r>
                      <a:r>
                        <a:rPr sz="22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тегом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 NN.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Можем сформулировать 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 следующее правило:</a:t>
                      </a:r>
                      <a:endParaRPr sz="2200">
                        <a:latin typeface="Cambria"/>
                        <a:cs typeface="Cambria"/>
                      </a:endParaRPr>
                    </a:p>
                    <a:p>
                      <a:pPr marL="635000" indent="-343535">
                        <a:lnSpc>
                          <a:spcPct val="100000"/>
                        </a:lnSpc>
                        <a:spcBef>
                          <a:spcPts val="1970"/>
                        </a:spcBef>
                        <a:buClr>
                          <a:srgbClr val="404040"/>
                        </a:buClr>
                        <a:buFont typeface="Wingdings"/>
                        <a:buChar char=""/>
                        <a:tabLst>
                          <a:tab pos="635635" algn="l"/>
                        </a:tabLst>
                      </a:pPr>
                      <a:r>
                        <a:rPr sz="2200" spc="-5" dirty="0">
                          <a:latin typeface="Cambria"/>
                          <a:cs typeface="Cambria"/>
                        </a:rPr>
                        <a:t>Заменять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тег</a:t>
                      </a:r>
                      <a:r>
                        <a:rPr sz="22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MD_NN_VB</a:t>
                      </a:r>
                      <a:r>
                        <a:rPr sz="22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на NN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 после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слова</a:t>
                      </a:r>
                      <a:r>
                        <a:rPr sz="22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spc="-10" dirty="0">
                          <a:latin typeface="Cambria"/>
                          <a:cs typeface="Cambria"/>
                        </a:rPr>
                        <a:t>the</a:t>
                      </a:r>
                      <a:endParaRPr sz="2200">
                        <a:latin typeface="Cambria"/>
                        <a:cs typeface="Cambria"/>
                      </a:endParaRPr>
                    </a:p>
                  </a:txBody>
                  <a:tcPr marL="0" marR="0" marT="6985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12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32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The</a:t>
                      </a:r>
                      <a:endParaRPr sz="32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B5A60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3200" b="1" spc="-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can</a:t>
                      </a:r>
                      <a:endParaRPr sz="32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B5A60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32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will</a:t>
                      </a:r>
                      <a:endParaRPr sz="32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B5A60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32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rust</a:t>
                      </a:r>
                      <a:endParaRPr sz="32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B5A60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54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3200" b="1" spc="-80" dirty="0">
                          <a:latin typeface="Cambria"/>
                          <a:cs typeface="Cambria"/>
                        </a:rPr>
                        <a:t>DT</a:t>
                      </a:r>
                      <a:endParaRPr sz="32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3200" dirty="0">
                          <a:latin typeface="Cambria"/>
                          <a:cs typeface="Cambria"/>
                        </a:rPr>
                        <a:t>MD</a:t>
                      </a:r>
                      <a:endParaRPr sz="32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3200" b="1" dirty="0">
                          <a:latin typeface="Cambria"/>
                          <a:cs typeface="Cambria"/>
                        </a:rPr>
                        <a:t>MD</a:t>
                      </a:r>
                      <a:endParaRPr sz="32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3200" spc="-5" dirty="0">
                          <a:latin typeface="Cambria"/>
                          <a:cs typeface="Cambria"/>
                        </a:rPr>
                        <a:t>NN</a:t>
                      </a:r>
                      <a:endParaRPr sz="32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0D1D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298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0805">
                        <a:lnSpc>
                          <a:spcPts val="3735"/>
                        </a:lnSpc>
                      </a:pPr>
                      <a:r>
                        <a:rPr sz="3200" b="1" dirty="0">
                          <a:latin typeface="Cambria"/>
                          <a:cs typeface="Cambria"/>
                        </a:rPr>
                        <a:t>NN</a:t>
                      </a:r>
                      <a:endParaRPr sz="3200">
                        <a:latin typeface="Cambria"/>
                        <a:cs typeface="Cambria"/>
                      </a:endParaRPr>
                    </a:p>
                    <a:p>
                      <a:pPr marL="90805">
                        <a:lnSpc>
                          <a:spcPts val="3815"/>
                        </a:lnSpc>
                      </a:pPr>
                      <a:r>
                        <a:rPr sz="3200" spc="5" dirty="0">
                          <a:latin typeface="Cambria"/>
                          <a:cs typeface="Cambria"/>
                        </a:rPr>
                        <a:t>VB</a:t>
                      </a:r>
                      <a:endParaRPr sz="32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0805" marR="871855">
                        <a:lnSpc>
                          <a:spcPts val="3790"/>
                        </a:lnSpc>
                        <a:spcBef>
                          <a:spcPts val="85"/>
                        </a:spcBef>
                      </a:pPr>
                      <a:r>
                        <a:rPr sz="3200" spc="-5" dirty="0">
                          <a:latin typeface="Cambria"/>
                          <a:cs typeface="Cambria"/>
                        </a:rPr>
                        <a:t>NN  </a:t>
                      </a:r>
                      <a:r>
                        <a:rPr sz="3200" spc="5" dirty="0">
                          <a:latin typeface="Cambria"/>
                          <a:cs typeface="Cambria"/>
                        </a:rPr>
                        <a:t>VB</a:t>
                      </a:r>
                      <a:endParaRPr sz="3200">
                        <a:latin typeface="Cambria"/>
                        <a:cs typeface="Cambria"/>
                      </a:endParaRPr>
                    </a:p>
                  </a:txBody>
                  <a:tcPr marL="0" marR="0" marT="107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0805">
                        <a:lnSpc>
                          <a:spcPts val="3760"/>
                        </a:lnSpc>
                      </a:pPr>
                      <a:r>
                        <a:rPr sz="3200" b="1" spc="-5" dirty="0">
                          <a:latin typeface="Cambria"/>
                          <a:cs typeface="Cambria"/>
                        </a:rPr>
                        <a:t>VB</a:t>
                      </a:r>
                      <a:endParaRPr sz="32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19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7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886"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651709"/>
              </p:ext>
            </p:extLst>
          </p:nvPr>
        </p:nvGraphicFramePr>
        <p:xfrm>
          <a:off x="152400" y="228600"/>
          <a:ext cx="9046719" cy="65223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46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lang="ru-RU" sz="4800" dirty="0">
                          <a:latin typeface="Cambria"/>
                          <a:cs typeface="Cambria"/>
                        </a:rPr>
                        <a:t>Опять Веса....</a:t>
                      </a:r>
                      <a:endParaRPr sz="4800" dirty="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ru-RU" sz="2400" spc="-5" dirty="0">
                          <a:latin typeface="Cambria"/>
                          <a:cs typeface="Cambria"/>
                        </a:rPr>
                        <a:t>Каждому такому правилу приписываются какие-то веса в зависимости от степени успешности.</a:t>
                      </a:r>
                    </a:p>
                    <a:p>
                      <a:pPr marL="825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br>
                        <a:rPr lang="ru-RU" sz="2400" spc="-5" dirty="0">
                          <a:latin typeface="Cambria"/>
                          <a:cs typeface="Cambria"/>
                        </a:rPr>
                      </a:br>
                      <a:r>
                        <a:rPr lang="ru-RU" sz="2400" b="1" spc="-5" dirty="0">
                          <a:latin typeface="Cambria"/>
                          <a:cs typeface="Cambria"/>
                        </a:rPr>
                        <a:t>Алгоритм работы теггера:</a:t>
                      </a:r>
                      <a:endParaRPr lang="ru-RU" sz="2400" b="1" dirty="0">
                        <a:latin typeface="Cambria"/>
                        <a:cs typeface="Cambria"/>
                      </a:endParaRPr>
                    </a:p>
                    <a:p>
                      <a:pPr marL="1300480" marR="829310" indent="-457200" algn="ctr">
                        <a:lnSpc>
                          <a:spcPct val="100800"/>
                        </a:lnSpc>
                        <a:spcBef>
                          <a:spcPts val="1989"/>
                        </a:spcBef>
                        <a:buAutoNum type="arabicPeriod"/>
                      </a:pPr>
                      <a:r>
                        <a:rPr lang="ru-RU" sz="2400" b="1" dirty="0">
                          <a:latin typeface="Cambria"/>
                          <a:cs typeface="Cambria"/>
                        </a:rPr>
                        <a:t>Каждому слову приписывается самый частотный возможный тэг.</a:t>
                      </a:r>
                      <a:br>
                        <a:rPr lang="ru-RU" sz="2400" b="1" dirty="0">
                          <a:latin typeface="Cambria"/>
                          <a:cs typeface="Cambria"/>
                        </a:rPr>
                      </a:br>
                      <a:r>
                        <a:rPr lang="ru-RU" sz="2400" b="1" dirty="0">
                          <a:latin typeface="Cambria"/>
                          <a:cs typeface="Cambria"/>
                        </a:rPr>
                        <a:t>2. Правила применяются итеративно (одно после другого)</a:t>
                      </a:r>
                    </a:p>
                    <a:p>
                      <a:pPr marL="843280" marR="829310" indent="0" algn="ctr">
                        <a:lnSpc>
                          <a:spcPct val="100800"/>
                        </a:lnSpc>
                        <a:spcBef>
                          <a:spcPts val="1989"/>
                        </a:spcBef>
                        <a:buNone/>
                      </a:pPr>
                      <a:r>
                        <a:rPr lang="ru-RU" sz="2400" b="1" dirty="0">
                          <a:latin typeface="Cambria"/>
                          <a:cs typeface="Cambria"/>
                        </a:rPr>
                        <a:t>3. Правила применяются до тех пор, пока не достигнут определенный трэшхолд, или пока в тексте не осталось ни одного места, где можно изменить тэг через применение правил.</a:t>
                      </a:r>
                    </a:p>
                  </a:txBody>
                  <a:tcPr marL="0" marR="0" marT="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54</a:t>
                      </a:r>
                      <a:endParaRPr sz="1200" dirty="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97015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2590"/>
                        </a:spcBef>
                        <a:tabLst>
                          <a:tab pos="4479925" algn="l"/>
                        </a:tabLst>
                      </a:pPr>
                      <a:r>
                        <a:rPr sz="4800" spc="-5" dirty="0">
                          <a:latin typeface="Cambria"/>
                          <a:cs typeface="Cambria"/>
                        </a:rPr>
                        <a:t>Вероятностные	</a:t>
                      </a:r>
                      <a:r>
                        <a:rPr sz="4800" spc="-25" dirty="0">
                          <a:latin typeface="Cambria"/>
                          <a:cs typeface="Cambria"/>
                        </a:rPr>
                        <a:t>методы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32893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4100">
                        <a:latin typeface="Times New Roman"/>
                        <a:cs typeface="Times New Roman"/>
                      </a:endParaRPr>
                    </a:p>
                    <a:p>
                      <a:pPr marL="635000" marR="781685" indent="-342900">
                        <a:lnSpc>
                          <a:spcPct val="100800"/>
                        </a:lnSpc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635000" algn="l"/>
                          <a:tab pos="635635" algn="l"/>
                        </a:tabLst>
                      </a:pPr>
                      <a:r>
                        <a:rPr sz="2400" dirty="0">
                          <a:latin typeface="Cambria"/>
                          <a:cs typeface="Cambria"/>
                        </a:rPr>
                        <a:t>Скрытые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марковские </a:t>
                      </a:r>
                      <a:r>
                        <a:rPr sz="2400" spc="-15" dirty="0">
                          <a:latin typeface="Cambria"/>
                          <a:cs typeface="Cambria"/>
                        </a:rPr>
                        <a:t>модели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(Hidden </a:t>
                      </a:r>
                      <a:r>
                        <a:rPr sz="2400" spc="-15" dirty="0">
                          <a:latin typeface="Cambria"/>
                          <a:cs typeface="Cambria"/>
                        </a:rPr>
                        <a:t>Markov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Model, </a:t>
                      </a:r>
                      <a:r>
                        <a:rPr sz="2400" spc="-5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HMM)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64325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2200" spc="-5" dirty="0">
                          <a:latin typeface="Cambria"/>
                          <a:cs typeface="Cambria"/>
                        </a:rPr>
                        <a:t>вычисление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параметров:</a:t>
                      </a:r>
                      <a:endParaRPr sz="2200">
                        <a:latin typeface="Cambria"/>
                        <a:cs typeface="Cambria"/>
                      </a:endParaRPr>
                    </a:p>
                    <a:p>
                      <a:pPr marL="871855" lvl="1" indent="-229235">
                        <a:lnSpc>
                          <a:spcPct val="100000"/>
                        </a:lnSpc>
                        <a:spcBef>
                          <a:spcPts val="555"/>
                        </a:spcBef>
                        <a:buClr>
                          <a:srgbClr val="B0BCC1"/>
                        </a:buClr>
                        <a:buFont typeface="Arial MT"/>
                        <a:buChar char="•"/>
                        <a:tabLst>
                          <a:tab pos="871855" algn="l"/>
                          <a:tab pos="872490" algn="l"/>
                        </a:tabLst>
                      </a:pPr>
                      <a:r>
                        <a:rPr sz="2200" dirty="0">
                          <a:latin typeface="Cambria"/>
                          <a:cs typeface="Cambria"/>
                        </a:rPr>
                        <a:t>Алгоритм</a:t>
                      </a:r>
                      <a:r>
                        <a:rPr sz="2200" spc="-3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Витерби</a:t>
                      </a:r>
                      <a:r>
                        <a:rPr sz="22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(Viterbi)</a:t>
                      </a:r>
                      <a:endParaRPr sz="2200">
                        <a:latin typeface="Cambria"/>
                        <a:cs typeface="Cambria"/>
                      </a:endParaRPr>
                    </a:p>
                    <a:p>
                      <a:pPr marL="871855" lvl="1" indent="-229235">
                        <a:lnSpc>
                          <a:spcPct val="100000"/>
                        </a:lnSpc>
                        <a:spcBef>
                          <a:spcPts val="645"/>
                        </a:spcBef>
                        <a:buClr>
                          <a:srgbClr val="B0BCC1"/>
                        </a:buClr>
                        <a:buFont typeface="Arial MT"/>
                        <a:buChar char="•"/>
                        <a:tabLst>
                          <a:tab pos="871855" algn="l"/>
                          <a:tab pos="872490" algn="l"/>
                        </a:tabLst>
                      </a:pPr>
                      <a:r>
                        <a:rPr sz="2200" dirty="0">
                          <a:latin typeface="Cambria"/>
                          <a:cs typeface="Cambria"/>
                        </a:rPr>
                        <a:t>Алгоритм</a:t>
                      </a:r>
                      <a:r>
                        <a:rPr sz="22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Баума-Уэлча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(Baum</a:t>
                      </a:r>
                      <a:r>
                        <a:rPr sz="22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–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25" dirty="0">
                          <a:latin typeface="Cambria"/>
                          <a:cs typeface="Cambria"/>
                        </a:rPr>
                        <a:t>Welch)</a:t>
                      </a:r>
                      <a:endParaRPr sz="2200">
                        <a:latin typeface="Cambria"/>
                        <a:cs typeface="Cambria"/>
                      </a:endParaRPr>
                    </a:p>
                    <a:p>
                      <a:pPr marL="635000" indent="-343535">
                        <a:lnSpc>
                          <a:spcPct val="100000"/>
                        </a:lnSpc>
                        <a:spcBef>
                          <a:spcPts val="1960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635000" algn="l"/>
                          <a:tab pos="635635" algn="l"/>
                        </a:tabLst>
                      </a:pPr>
                      <a:r>
                        <a:rPr sz="2400" spc="-5" dirty="0">
                          <a:latin typeface="Cambria"/>
                          <a:cs typeface="Cambria"/>
                        </a:rPr>
                        <a:t>Нейросетевые</a:t>
                      </a:r>
                      <a:r>
                        <a:rPr sz="24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5" dirty="0">
                          <a:latin typeface="Cambria"/>
                          <a:cs typeface="Cambria"/>
                        </a:rPr>
                        <a:t>модели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635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56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spc="-5" dirty="0">
                          <a:latin typeface="Cambria"/>
                          <a:cs typeface="Cambria"/>
                        </a:rPr>
                        <a:t>Sequence</a:t>
                      </a:r>
                      <a:r>
                        <a:rPr sz="4800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5" dirty="0">
                          <a:latin typeface="Cambria"/>
                          <a:cs typeface="Cambria"/>
                        </a:rPr>
                        <a:t>labelling</a:t>
                      </a:r>
                      <a:r>
                        <a:rPr sz="48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4800" dirty="0">
                          <a:latin typeface="Cambria"/>
                          <a:cs typeface="Cambria"/>
                        </a:rPr>
                        <a:t>task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 marL="374650" marR="2637155">
                        <a:lnSpc>
                          <a:spcPct val="170000"/>
                        </a:lnSpc>
                        <a:spcBef>
                          <a:spcPts val="2175"/>
                        </a:spcBef>
                        <a:buClr>
                          <a:srgbClr val="404040"/>
                        </a:buClr>
                        <a:buFont typeface="Wingdings"/>
                        <a:buChar char=""/>
                        <a:tabLst>
                          <a:tab pos="718185" algn="l"/>
                        </a:tabLst>
                      </a:pPr>
                      <a:r>
                        <a:rPr sz="2400" spc="-10" dirty="0">
                          <a:latin typeface="Cambria"/>
                          <a:cs typeface="Cambria"/>
                        </a:rPr>
                        <a:t>Задача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разметки последовательности </a:t>
                      </a:r>
                      <a:r>
                        <a:rPr sz="2400" spc="-5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24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токен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→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24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тег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374650" marR="993775">
                        <a:lnSpc>
                          <a:spcPct val="100800"/>
                        </a:lnSpc>
                        <a:spcBef>
                          <a:spcPts val="1995"/>
                        </a:spcBef>
                      </a:pPr>
                      <a:r>
                        <a:rPr sz="2400" spc="-5" dirty="0">
                          <a:latin typeface="Cambria"/>
                          <a:cs typeface="Cambria"/>
                        </a:rPr>
                        <a:t>Предложение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5" dirty="0">
                          <a:latin typeface="Cambria"/>
                          <a:cs typeface="Cambria"/>
                        </a:rPr>
                        <a:t>длины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 N →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 последовательность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 тегов </a:t>
                      </a:r>
                      <a:r>
                        <a:rPr sz="2400" spc="-509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5" dirty="0">
                          <a:latin typeface="Cambria"/>
                          <a:cs typeface="Cambria"/>
                        </a:rPr>
                        <a:t>длины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N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717550" marR="769620" indent="-342900" algn="just">
                        <a:lnSpc>
                          <a:spcPct val="99200"/>
                        </a:lnSpc>
                        <a:spcBef>
                          <a:spcPts val="2035"/>
                        </a:spcBef>
                        <a:buClr>
                          <a:srgbClr val="404040"/>
                        </a:buClr>
                        <a:buFont typeface="Wingdings"/>
                        <a:buChar char=""/>
                        <a:tabLst>
                          <a:tab pos="718185" algn="l"/>
                        </a:tabLst>
                      </a:pPr>
                      <a:r>
                        <a:rPr sz="2400" spc="-10" dirty="0">
                          <a:latin typeface="Cambria"/>
                          <a:cs typeface="Cambria"/>
                        </a:rPr>
                        <a:t>Probabilistic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sequence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model: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строим распределение </a:t>
                      </a:r>
                      <a:r>
                        <a:rPr sz="2400" spc="-5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вероятностей на возможных последовательностях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тегов,</a:t>
                      </a:r>
                      <a:r>
                        <a:rPr sz="24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выбираем</a:t>
                      </a:r>
                      <a:r>
                        <a:rPr sz="24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наиболее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вероятную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276225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57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6007"/>
              </p:ext>
            </p:extLst>
          </p:nvPr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635"/>
                        </a:spcBef>
                      </a:pPr>
                      <a:r>
                        <a:rPr sz="4300" dirty="0">
                          <a:latin typeface="Cambria"/>
                          <a:cs typeface="Cambria"/>
                        </a:rPr>
                        <a:t>Как</a:t>
                      </a:r>
                      <a:r>
                        <a:rPr sz="43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4300" dirty="0">
                          <a:latin typeface="Cambria"/>
                          <a:cs typeface="Cambria"/>
                        </a:rPr>
                        <a:t>использовать</a:t>
                      </a:r>
                      <a:r>
                        <a:rPr sz="43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4300" spc="-10" dirty="0">
                          <a:latin typeface="Cambria"/>
                          <a:cs typeface="Cambria"/>
                        </a:rPr>
                        <a:t>частоты?</a:t>
                      </a:r>
                      <a:endParaRPr sz="4300">
                        <a:latin typeface="Cambria"/>
                        <a:cs typeface="Cambria"/>
                      </a:endParaRPr>
                    </a:p>
                  </a:txBody>
                  <a:tcPr marL="0" marR="0" marT="334645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3600" dirty="0">
                        <a:latin typeface="Times New Roman"/>
                        <a:cs typeface="Times New Roman"/>
                      </a:endParaRPr>
                    </a:p>
                    <a:p>
                      <a:pPr marL="717550" marR="629920" indent="-342900">
                        <a:lnSpc>
                          <a:spcPct val="100800"/>
                        </a:lnSpc>
                        <a:spcBef>
                          <a:spcPts val="5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717550" algn="l"/>
                          <a:tab pos="718185" algn="l"/>
                        </a:tabLst>
                      </a:pPr>
                      <a:r>
                        <a:rPr sz="2400" spc="-5" dirty="0">
                          <a:latin typeface="Cambria"/>
                          <a:cs typeface="Cambria"/>
                        </a:rPr>
                        <a:t>Простейший вариант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–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присваивать </a:t>
                      </a:r>
                      <a:r>
                        <a:rPr sz="2400" spc="5" dirty="0">
                          <a:latin typeface="Cambria"/>
                          <a:cs typeface="Cambria"/>
                        </a:rPr>
                        <a:t>каждой </a:t>
                      </a:r>
                      <a:r>
                        <a:rPr sz="2400" spc="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словоформе</a:t>
                      </a:r>
                      <a:r>
                        <a:rPr sz="2400" spc="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наиболее</a:t>
                      </a:r>
                      <a:r>
                        <a:rPr sz="2400" spc="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вероятную</a:t>
                      </a:r>
                      <a:r>
                        <a:rPr sz="24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морфологическую </a:t>
                      </a:r>
                      <a:r>
                        <a:rPr sz="2400" spc="-5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 err="1">
                          <a:latin typeface="Cambria"/>
                          <a:cs typeface="Cambria"/>
                        </a:rPr>
                        <a:t>интерпретацию</a:t>
                      </a:r>
                      <a:r>
                        <a:rPr sz="2400" spc="-15" dirty="0">
                          <a:latin typeface="Cambria"/>
                          <a:cs typeface="Cambria"/>
                        </a:rPr>
                        <a:t> </a:t>
                      </a:r>
                      <a:endParaRPr lang="ru-RU" sz="2400" spc="-15" dirty="0">
                        <a:latin typeface="Cambria"/>
                        <a:cs typeface="Cambria"/>
                      </a:endParaRPr>
                    </a:p>
                    <a:p>
                      <a:pPr marL="717550" marR="629920" indent="-342900">
                        <a:lnSpc>
                          <a:spcPct val="100800"/>
                        </a:lnSpc>
                        <a:spcBef>
                          <a:spcPts val="5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717550" algn="l"/>
                          <a:tab pos="718185" algn="l"/>
                        </a:tabLst>
                      </a:pPr>
                      <a:r>
                        <a:rPr sz="2400" spc="-5" dirty="0" err="1">
                          <a:latin typeface="Cambria"/>
                          <a:cs typeface="Cambria"/>
                        </a:rPr>
                        <a:t>За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 вероятности </a:t>
                      </a:r>
                      <a:r>
                        <a:rPr sz="2400" spc="-10" dirty="0">
                          <a:latin typeface="Cambria"/>
                          <a:cs typeface="Cambria"/>
                        </a:rPr>
                        <a:t>принимаются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нормализованные </a:t>
                      </a:r>
                      <a:r>
                        <a:rPr sz="2400" spc="-5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latin typeface="Cambria"/>
                          <a:cs typeface="Cambria"/>
                        </a:rPr>
                        <a:t>частоты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присвоения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тега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определенной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форме в </a:t>
                      </a:r>
                      <a:r>
                        <a:rPr sz="2400" spc="-5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размеченном</a:t>
                      </a:r>
                      <a:r>
                        <a:rPr sz="24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latin typeface="Cambria"/>
                          <a:cs typeface="Cambria"/>
                        </a:rPr>
                        <a:t>корпусе:</a:t>
                      </a:r>
                      <a:endParaRPr sz="2400" dirty="0">
                        <a:latin typeface="Cambria"/>
                        <a:cs typeface="Cambria"/>
                      </a:endParaRPr>
                    </a:p>
                    <a:p>
                      <a:pPr marL="79375" algn="ctr">
                        <a:lnSpc>
                          <a:spcPts val="2590"/>
                        </a:lnSpc>
                        <a:tabLst>
                          <a:tab pos="402590" algn="l"/>
                          <a:tab pos="1072515" algn="l"/>
                        </a:tabLst>
                      </a:pPr>
                      <a:r>
                        <a:rPr sz="3600" baseline="-41666" dirty="0">
                          <a:latin typeface="Cambria Math"/>
                          <a:cs typeface="Cambria Math"/>
                        </a:rPr>
                        <a:t>𝑃	𝑡 </a:t>
                      </a:r>
                      <a:r>
                        <a:rPr sz="3600" spc="-359" baseline="-41666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3600" baseline="-41666" dirty="0">
                          <a:latin typeface="Cambria Math"/>
                          <a:cs typeface="Cambria Math"/>
                        </a:rPr>
                        <a:t>𝑤	=</a:t>
                      </a:r>
                      <a:r>
                        <a:rPr sz="3600" spc="195" baseline="-41666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spc="-5" dirty="0">
                          <a:latin typeface="Cambria Math"/>
                          <a:cs typeface="Cambria Math"/>
                        </a:rPr>
                        <a:t>𝑐𝑜𝑢𝑛</a:t>
                      </a:r>
                      <a:r>
                        <a:rPr sz="2400" spc="60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2400" dirty="0">
                          <a:latin typeface="Cambria Math"/>
                          <a:cs typeface="Cambria Math"/>
                        </a:rPr>
                        <a:t>(</a:t>
                      </a:r>
                      <a:r>
                        <a:rPr sz="2400" spc="70" dirty="0">
                          <a:latin typeface="Cambria Math"/>
                          <a:cs typeface="Cambria Math"/>
                        </a:rPr>
                        <a:t>𝑤</a:t>
                      </a:r>
                      <a:r>
                        <a:rPr sz="2400" dirty="0">
                          <a:latin typeface="Cambria Math"/>
                          <a:cs typeface="Cambria Math"/>
                        </a:rPr>
                        <a:t>,</a:t>
                      </a:r>
                      <a:r>
                        <a:rPr sz="2400" spc="-13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spc="60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2400" dirty="0">
                          <a:latin typeface="Cambria Math"/>
                          <a:cs typeface="Cambria Math"/>
                        </a:rPr>
                        <a:t>)</a:t>
                      </a:r>
                    </a:p>
                    <a:p>
                      <a:pPr marL="1384300"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2400" spc="35" dirty="0">
                          <a:latin typeface="Cambria Math"/>
                          <a:cs typeface="Cambria Math"/>
                        </a:rPr>
                        <a:t>|𝐶|</a:t>
                      </a:r>
                      <a:endParaRPr sz="2400" dirty="0">
                        <a:latin typeface="Cambria Math"/>
                        <a:cs typeface="Cambria Math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58</a:t>
                      </a:r>
                      <a:endParaRPr sz="1200" dirty="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3424476" y="4884820"/>
            <a:ext cx="658495" cy="282575"/>
          </a:xfrm>
          <a:custGeom>
            <a:avLst/>
            <a:gdLst/>
            <a:ahLst/>
            <a:cxnLst/>
            <a:rect l="l" t="t" r="r" b="b"/>
            <a:pathLst>
              <a:path w="658495" h="282575">
                <a:moveTo>
                  <a:pt x="287461" y="2654"/>
                </a:moveTo>
                <a:lnTo>
                  <a:pt x="264542" y="2654"/>
                </a:lnTo>
                <a:lnTo>
                  <a:pt x="264542" y="279623"/>
                </a:lnTo>
                <a:lnTo>
                  <a:pt x="287461" y="279623"/>
                </a:lnTo>
                <a:lnTo>
                  <a:pt x="287461" y="2654"/>
                </a:lnTo>
                <a:close/>
              </a:path>
              <a:path w="658495" h="282575">
                <a:moveTo>
                  <a:pt x="568290" y="0"/>
                </a:moveTo>
                <a:lnTo>
                  <a:pt x="564272" y="11459"/>
                </a:lnTo>
                <a:lnTo>
                  <a:pt x="580615" y="18552"/>
                </a:lnTo>
                <a:lnTo>
                  <a:pt x="594670" y="28370"/>
                </a:lnTo>
                <a:lnTo>
                  <a:pt x="623208" y="73878"/>
                </a:lnTo>
                <a:lnTo>
                  <a:pt x="631542" y="115662"/>
                </a:lnTo>
                <a:lnTo>
                  <a:pt x="632584" y="139749"/>
                </a:lnTo>
                <a:lnTo>
                  <a:pt x="631538" y="164650"/>
                </a:lnTo>
                <a:lnTo>
                  <a:pt x="623167" y="207587"/>
                </a:lnTo>
                <a:lnTo>
                  <a:pt x="594689" y="253825"/>
                </a:lnTo>
                <a:lnTo>
                  <a:pt x="564719" y="270866"/>
                </a:lnTo>
                <a:lnTo>
                  <a:pt x="568290" y="282326"/>
                </a:lnTo>
                <a:lnTo>
                  <a:pt x="606800" y="264262"/>
                </a:lnTo>
                <a:lnTo>
                  <a:pt x="635114" y="232990"/>
                </a:lnTo>
                <a:lnTo>
                  <a:pt x="652527" y="191113"/>
                </a:lnTo>
                <a:lnTo>
                  <a:pt x="658332" y="141237"/>
                </a:lnTo>
                <a:lnTo>
                  <a:pt x="656876" y="115355"/>
                </a:lnTo>
                <a:lnTo>
                  <a:pt x="645230" y="69479"/>
                </a:lnTo>
                <a:lnTo>
                  <a:pt x="622134" y="32132"/>
                </a:lnTo>
                <a:lnTo>
                  <a:pt x="588759" y="7389"/>
                </a:lnTo>
                <a:lnTo>
                  <a:pt x="568290" y="0"/>
                </a:lnTo>
                <a:close/>
              </a:path>
              <a:path w="658495" h="282575">
                <a:moveTo>
                  <a:pt x="90040" y="0"/>
                </a:moveTo>
                <a:lnTo>
                  <a:pt x="51624" y="18100"/>
                </a:lnTo>
                <a:lnTo>
                  <a:pt x="23290" y="49485"/>
                </a:lnTo>
                <a:lnTo>
                  <a:pt x="5822" y="91436"/>
                </a:lnTo>
                <a:lnTo>
                  <a:pt x="0" y="141237"/>
                </a:lnTo>
                <a:lnTo>
                  <a:pt x="1450" y="167175"/>
                </a:lnTo>
                <a:lnTo>
                  <a:pt x="13059" y="213051"/>
                </a:lnTo>
                <a:lnTo>
                  <a:pt x="36099" y="250277"/>
                </a:lnTo>
                <a:lnTo>
                  <a:pt x="69511" y="274945"/>
                </a:lnTo>
                <a:lnTo>
                  <a:pt x="90040" y="282326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7"/>
                </a:lnTo>
                <a:lnTo>
                  <a:pt x="26793" y="164650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4" y="28370"/>
                </a:lnTo>
                <a:lnTo>
                  <a:pt x="94058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04491" y="5011421"/>
            <a:ext cx="1511300" cy="25400"/>
          </a:xfrm>
          <a:custGeom>
            <a:avLst/>
            <a:gdLst/>
            <a:ahLst/>
            <a:cxnLst/>
            <a:rect l="l" t="t" r="r" b="b"/>
            <a:pathLst>
              <a:path w="1511300" h="25400">
                <a:moveTo>
                  <a:pt x="1511300" y="0"/>
                </a:moveTo>
                <a:lnTo>
                  <a:pt x="0" y="0"/>
                </a:lnTo>
                <a:lnTo>
                  <a:pt x="0" y="25400"/>
                </a:lnTo>
                <a:lnTo>
                  <a:pt x="1511300" y="25400"/>
                </a:lnTo>
                <a:lnTo>
                  <a:pt x="1511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058693"/>
              </p:ext>
            </p:extLst>
          </p:nvPr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lang="ru-RU" sz="4800" dirty="0">
                          <a:latin typeface="Cambria"/>
                          <a:cs typeface="Cambria"/>
                        </a:rPr>
                        <a:t>Базовое правило</a:t>
                      </a:r>
                      <a:endParaRPr sz="4800" dirty="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 marL="635000" marR="845185" indent="-342900">
                        <a:lnSpc>
                          <a:spcPct val="100800"/>
                        </a:lnSpc>
                        <a:spcBef>
                          <a:spcPts val="2465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635000" algn="l"/>
                          <a:tab pos="635635" algn="l"/>
                        </a:tabLst>
                      </a:pPr>
                      <a:r>
                        <a:rPr lang="en-US" sz="2400" b="1" dirty="0"/>
                        <a:t>Most Frequent Class Baseline</a:t>
                      </a:r>
                      <a:r>
                        <a:rPr lang="en-US" sz="2400" dirty="0"/>
                        <a:t>: Always compare a classifier against a baseline at least as good as the most frequent class baseline (assigning each token to the class it occurred in most often in the training set).</a:t>
                      </a:r>
                      <a:endParaRPr sz="2200" dirty="0">
                        <a:latin typeface="Cambria"/>
                        <a:cs typeface="Cambria"/>
                      </a:endParaRPr>
                    </a:p>
                  </a:txBody>
                  <a:tcPr marL="0" marR="0" marT="313055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52</a:t>
                      </a:r>
                      <a:endParaRPr sz="1200" dirty="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5198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620065"/>
              </p:ext>
            </p:extLst>
          </p:nvPr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635"/>
                        </a:spcBef>
                      </a:pPr>
                      <a:r>
                        <a:rPr sz="4300" dirty="0">
                          <a:latin typeface="Cambria"/>
                          <a:cs typeface="Cambria"/>
                        </a:rPr>
                        <a:t>Как</a:t>
                      </a:r>
                      <a:r>
                        <a:rPr sz="43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4300" dirty="0">
                          <a:latin typeface="Cambria"/>
                          <a:cs typeface="Cambria"/>
                        </a:rPr>
                        <a:t>использовать</a:t>
                      </a:r>
                      <a:r>
                        <a:rPr sz="43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4300" spc="-10" dirty="0">
                          <a:latin typeface="Cambria"/>
                          <a:cs typeface="Cambria"/>
                        </a:rPr>
                        <a:t>частоты?</a:t>
                      </a:r>
                      <a:endParaRPr sz="4300">
                        <a:latin typeface="Cambria"/>
                        <a:cs typeface="Cambria"/>
                      </a:endParaRPr>
                    </a:p>
                  </a:txBody>
                  <a:tcPr marL="0" marR="0" marT="334645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3600" dirty="0">
                        <a:latin typeface="Times New Roman"/>
                        <a:cs typeface="Times New Roman"/>
                      </a:endParaRPr>
                    </a:p>
                    <a:p>
                      <a:pPr marL="717550" marR="629920" indent="-342900">
                        <a:lnSpc>
                          <a:spcPct val="100800"/>
                        </a:lnSpc>
                        <a:spcBef>
                          <a:spcPts val="5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717550" algn="l"/>
                          <a:tab pos="718185" algn="l"/>
                        </a:tabLst>
                      </a:pPr>
                      <a:r>
                        <a:rPr lang="ru-RU" sz="2400" spc="-5" dirty="0">
                          <a:latin typeface="Cambria"/>
                          <a:cs typeface="Cambria"/>
                        </a:rPr>
                        <a:t>Простейший вариант </a:t>
                      </a:r>
                      <a:r>
                        <a:rPr lang="ru-RU" sz="2400" dirty="0">
                          <a:latin typeface="Cambria"/>
                          <a:cs typeface="Cambria"/>
                        </a:rPr>
                        <a:t>– </a:t>
                      </a:r>
                      <a:r>
                        <a:rPr lang="ru-RU" sz="2400" spc="-5" dirty="0">
                          <a:latin typeface="Cambria"/>
                          <a:cs typeface="Cambria"/>
                        </a:rPr>
                        <a:t>присваивать </a:t>
                      </a:r>
                      <a:r>
                        <a:rPr lang="ru-RU" sz="2400" spc="5" dirty="0">
                          <a:latin typeface="Cambria"/>
                          <a:cs typeface="Cambria"/>
                        </a:rPr>
                        <a:t>каждой </a:t>
                      </a:r>
                      <a:r>
                        <a:rPr lang="ru-RU" sz="2400" spc="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lang="ru-RU" sz="2400" spc="-5" dirty="0">
                          <a:latin typeface="Cambria"/>
                          <a:cs typeface="Cambria"/>
                        </a:rPr>
                        <a:t>словоформе</a:t>
                      </a:r>
                      <a:r>
                        <a:rPr lang="ru-RU" sz="2400" spc="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lang="ru-RU" sz="2400" spc="-5" dirty="0">
                          <a:latin typeface="Cambria"/>
                          <a:cs typeface="Cambria"/>
                        </a:rPr>
                        <a:t>наиболее</a:t>
                      </a:r>
                      <a:r>
                        <a:rPr lang="ru-RU" sz="2400" spc="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lang="ru-RU" sz="2400" spc="-5" dirty="0">
                          <a:latin typeface="Cambria"/>
                          <a:cs typeface="Cambria"/>
                        </a:rPr>
                        <a:t>вероятную</a:t>
                      </a:r>
                      <a:r>
                        <a:rPr lang="ru-RU" sz="24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lang="ru-RU" sz="2400" spc="-5" dirty="0">
                          <a:latin typeface="Cambria"/>
                          <a:cs typeface="Cambria"/>
                        </a:rPr>
                        <a:t>морфологическую </a:t>
                      </a:r>
                      <a:r>
                        <a:rPr lang="ru-RU" sz="2400" spc="-5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lang="ru-RU" sz="2400" spc="-5" dirty="0">
                          <a:latin typeface="Cambria"/>
                          <a:cs typeface="Cambria"/>
                        </a:rPr>
                        <a:t>интерпретацию</a:t>
                      </a:r>
                      <a:r>
                        <a:rPr lang="ru-RU" sz="2400" spc="-15" dirty="0">
                          <a:latin typeface="Cambria"/>
                          <a:cs typeface="Cambria"/>
                        </a:rPr>
                        <a:t> </a:t>
                      </a:r>
                    </a:p>
                    <a:p>
                      <a:pPr marL="717550" marR="629920" indent="-342900">
                        <a:lnSpc>
                          <a:spcPct val="100800"/>
                        </a:lnSpc>
                        <a:spcBef>
                          <a:spcPts val="5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717550" algn="l"/>
                          <a:tab pos="718185" algn="l"/>
                        </a:tabLst>
                      </a:pPr>
                      <a:r>
                        <a:rPr lang="ru-RU" sz="2400" spc="-5" dirty="0">
                          <a:latin typeface="Cambria"/>
                          <a:cs typeface="Cambria"/>
                        </a:rPr>
                        <a:t>За вероятности </a:t>
                      </a:r>
                      <a:r>
                        <a:rPr lang="ru-RU" sz="2400" spc="-10" dirty="0">
                          <a:latin typeface="Cambria"/>
                          <a:cs typeface="Cambria"/>
                        </a:rPr>
                        <a:t>принимаются </a:t>
                      </a:r>
                      <a:r>
                        <a:rPr lang="ru-RU" sz="2400" spc="-5" dirty="0">
                          <a:latin typeface="Cambria"/>
                          <a:cs typeface="Cambria"/>
                        </a:rPr>
                        <a:t>нормализованные </a:t>
                      </a:r>
                      <a:r>
                        <a:rPr lang="ru-RU" sz="2400" spc="-5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lang="ru-RU" sz="2400" spc="-10" dirty="0">
                          <a:latin typeface="Cambria"/>
                          <a:cs typeface="Cambria"/>
                        </a:rPr>
                        <a:t>частоты </a:t>
                      </a:r>
                      <a:r>
                        <a:rPr lang="ru-RU" sz="2400" spc="-5" dirty="0">
                          <a:latin typeface="Cambria"/>
                          <a:cs typeface="Cambria"/>
                        </a:rPr>
                        <a:t>присвоения </a:t>
                      </a:r>
                      <a:r>
                        <a:rPr lang="ru-RU" sz="2400" dirty="0">
                          <a:latin typeface="Cambria"/>
                          <a:cs typeface="Cambria"/>
                        </a:rPr>
                        <a:t>тега </a:t>
                      </a:r>
                      <a:r>
                        <a:rPr lang="ru-RU" sz="2400" spc="-5" dirty="0">
                          <a:latin typeface="Cambria"/>
                          <a:cs typeface="Cambria"/>
                        </a:rPr>
                        <a:t>определенной </a:t>
                      </a:r>
                      <a:r>
                        <a:rPr lang="ru-RU" sz="2400" dirty="0">
                          <a:latin typeface="Cambria"/>
                          <a:cs typeface="Cambria"/>
                        </a:rPr>
                        <a:t>форме в </a:t>
                      </a:r>
                      <a:r>
                        <a:rPr lang="ru-RU" sz="2400" spc="-5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lang="ru-RU" sz="2400" spc="-5" dirty="0">
                          <a:latin typeface="Cambria"/>
                          <a:cs typeface="Cambria"/>
                        </a:rPr>
                        <a:t>размеченном</a:t>
                      </a:r>
                      <a:r>
                        <a:rPr lang="ru-RU" sz="24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lang="ru-RU" sz="2400" spc="-10" dirty="0">
                          <a:latin typeface="Cambria"/>
                          <a:cs typeface="Cambria"/>
                        </a:rPr>
                        <a:t>корпусе:</a:t>
                      </a:r>
                      <a:endParaRPr lang="ru-RU" sz="2400" dirty="0">
                        <a:latin typeface="Cambria"/>
                        <a:cs typeface="Cambria"/>
                      </a:endParaRPr>
                    </a:p>
                    <a:p>
                      <a:pPr marL="79375" algn="ctr">
                        <a:lnSpc>
                          <a:spcPts val="2590"/>
                        </a:lnSpc>
                        <a:tabLst>
                          <a:tab pos="402590" algn="l"/>
                          <a:tab pos="1072515" algn="l"/>
                        </a:tabLst>
                      </a:pPr>
                      <a:r>
                        <a:rPr sz="3600" baseline="-41666" dirty="0">
                          <a:latin typeface="Cambria Math"/>
                          <a:cs typeface="Cambria Math"/>
                        </a:rPr>
                        <a:t>𝑃	𝑡 </a:t>
                      </a:r>
                      <a:r>
                        <a:rPr sz="3600" spc="-359" baseline="-41666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3600" baseline="-41666" dirty="0">
                          <a:latin typeface="Cambria Math"/>
                          <a:cs typeface="Cambria Math"/>
                        </a:rPr>
                        <a:t>𝑤	=</a:t>
                      </a:r>
                      <a:r>
                        <a:rPr sz="3600" spc="195" baseline="-41666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spc="-5" dirty="0">
                          <a:latin typeface="Cambria Math"/>
                          <a:cs typeface="Cambria Math"/>
                        </a:rPr>
                        <a:t>𝑐𝑜𝑢𝑛</a:t>
                      </a:r>
                      <a:r>
                        <a:rPr sz="2400" spc="60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2400" dirty="0">
                          <a:latin typeface="Cambria Math"/>
                          <a:cs typeface="Cambria Math"/>
                        </a:rPr>
                        <a:t>(</a:t>
                      </a:r>
                      <a:r>
                        <a:rPr sz="2400" spc="70" dirty="0">
                          <a:latin typeface="Cambria Math"/>
                          <a:cs typeface="Cambria Math"/>
                        </a:rPr>
                        <a:t>𝑤</a:t>
                      </a:r>
                      <a:r>
                        <a:rPr sz="2400" dirty="0">
                          <a:latin typeface="Cambria Math"/>
                          <a:cs typeface="Cambria Math"/>
                        </a:rPr>
                        <a:t>,</a:t>
                      </a:r>
                      <a:r>
                        <a:rPr sz="2400" spc="-13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spc="60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2400" dirty="0">
                          <a:latin typeface="Cambria Math"/>
                          <a:cs typeface="Cambria Math"/>
                        </a:rPr>
                        <a:t>)</a:t>
                      </a:r>
                    </a:p>
                    <a:p>
                      <a:pPr marL="1384300"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2400" spc="35" dirty="0">
                          <a:latin typeface="Cambria Math"/>
                          <a:cs typeface="Cambria Math"/>
                        </a:rPr>
                        <a:t>|𝐶|</a:t>
                      </a:r>
                      <a:endParaRPr sz="2400" dirty="0">
                        <a:latin typeface="Cambria Math"/>
                        <a:cs typeface="Cambria Math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58</a:t>
                      </a:r>
                      <a:endParaRPr sz="1200" dirty="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3424476" y="4884820"/>
            <a:ext cx="658495" cy="282575"/>
          </a:xfrm>
          <a:custGeom>
            <a:avLst/>
            <a:gdLst/>
            <a:ahLst/>
            <a:cxnLst/>
            <a:rect l="l" t="t" r="r" b="b"/>
            <a:pathLst>
              <a:path w="658495" h="282575">
                <a:moveTo>
                  <a:pt x="287461" y="2654"/>
                </a:moveTo>
                <a:lnTo>
                  <a:pt x="264542" y="2654"/>
                </a:lnTo>
                <a:lnTo>
                  <a:pt x="264542" y="279623"/>
                </a:lnTo>
                <a:lnTo>
                  <a:pt x="287461" y="279623"/>
                </a:lnTo>
                <a:lnTo>
                  <a:pt x="287461" y="2654"/>
                </a:lnTo>
                <a:close/>
              </a:path>
              <a:path w="658495" h="282575">
                <a:moveTo>
                  <a:pt x="568290" y="0"/>
                </a:moveTo>
                <a:lnTo>
                  <a:pt x="564272" y="11459"/>
                </a:lnTo>
                <a:lnTo>
                  <a:pt x="580615" y="18552"/>
                </a:lnTo>
                <a:lnTo>
                  <a:pt x="594670" y="28370"/>
                </a:lnTo>
                <a:lnTo>
                  <a:pt x="623208" y="73878"/>
                </a:lnTo>
                <a:lnTo>
                  <a:pt x="631542" y="115662"/>
                </a:lnTo>
                <a:lnTo>
                  <a:pt x="632584" y="139749"/>
                </a:lnTo>
                <a:lnTo>
                  <a:pt x="631538" y="164650"/>
                </a:lnTo>
                <a:lnTo>
                  <a:pt x="623167" y="207587"/>
                </a:lnTo>
                <a:lnTo>
                  <a:pt x="594689" y="253825"/>
                </a:lnTo>
                <a:lnTo>
                  <a:pt x="564719" y="270866"/>
                </a:lnTo>
                <a:lnTo>
                  <a:pt x="568290" y="282326"/>
                </a:lnTo>
                <a:lnTo>
                  <a:pt x="606800" y="264262"/>
                </a:lnTo>
                <a:lnTo>
                  <a:pt x="635114" y="232990"/>
                </a:lnTo>
                <a:lnTo>
                  <a:pt x="652527" y="191113"/>
                </a:lnTo>
                <a:lnTo>
                  <a:pt x="658332" y="141237"/>
                </a:lnTo>
                <a:lnTo>
                  <a:pt x="656876" y="115355"/>
                </a:lnTo>
                <a:lnTo>
                  <a:pt x="645230" y="69479"/>
                </a:lnTo>
                <a:lnTo>
                  <a:pt x="622134" y="32132"/>
                </a:lnTo>
                <a:lnTo>
                  <a:pt x="588759" y="7389"/>
                </a:lnTo>
                <a:lnTo>
                  <a:pt x="568290" y="0"/>
                </a:lnTo>
                <a:close/>
              </a:path>
              <a:path w="658495" h="282575">
                <a:moveTo>
                  <a:pt x="90040" y="0"/>
                </a:moveTo>
                <a:lnTo>
                  <a:pt x="51624" y="18100"/>
                </a:lnTo>
                <a:lnTo>
                  <a:pt x="23290" y="49485"/>
                </a:lnTo>
                <a:lnTo>
                  <a:pt x="5822" y="91436"/>
                </a:lnTo>
                <a:lnTo>
                  <a:pt x="0" y="141237"/>
                </a:lnTo>
                <a:lnTo>
                  <a:pt x="1450" y="167175"/>
                </a:lnTo>
                <a:lnTo>
                  <a:pt x="13059" y="213051"/>
                </a:lnTo>
                <a:lnTo>
                  <a:pt x="36099" y="250277"/>
                </a:lnTo>
                <a:lnTo>
                  <a:pt x="69511" y="274945"/>
                </a:lnTo>
                <a:lnTo>
                  <a:pt x="90040" y="282326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7"/>
                </a:lnTo>
                <a:lnTo>
                  <a:pt x="26793" y="164650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4" y="28370"/>
                </a:lnTo>
                <a:lnTo>
                  <a:pt x="94058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04491" y="5011421"/>
            <a:ext cx="1511300" cy="25400"/>
          </a:xfrm>
          <a:custGeom>
            <a:avLst/>
            <a:gdLst/>
            <a:ahLst/>
            <a:cxnLst/>
            <a:rect l="l" t="t" r="r" b="b"/>
            <a:pathLst>
              <a:path w="1511300" h="25400">
                <a:moveTo>
                  <a:pt x="1511300" y="0"/>
                </a:moveTo>
                <a:lnTo>
                  <a:pt x="0" y="0"/>
                </a:lnTo>
                <a:lnTo>
                  <a:pt x="0" y="25400"/>
                </a:lnTo>
                <a:lnTo>
                  <a:pt x="1511300" y="25400"/>
                </a:lnTo>
                <a:lnTo>
                  <a:pt x="1511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68222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spc="-10" dirty="0">
                          <a:latin typeface="Cambria"/>
                          <a:cs typeface="Cambria"/>
                        </a:rPr>
                        <a:t>Марковская</a:t>
                      </a:r>
                      <a:r>
                        <a:rPr sz="48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4800" dirty="0">
                          <a:latin typeface="Cambria"/>
                          <a:cs typeface="Cambria"/>
                        </a:rPr>
                        <a:t>цепь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 marL="573405" indent="-343535">
                        <a:lnSpc>
                          <a:spcPct val="100000"/>
                        </a:lnSpc>
                        <a:spcBef>
                          <a:spcPts val="1895"/>
                        </a:spcBef>
                        <a:buFont typeface="Arial MT"/>
                        <a:buChar char="•"/>
                        <a:tabLst>
                          <a:tab pos="573405" algn="l"/>
                          <a:tab pos="574040" algn="l"/>
                        </a:tabLst>
                      </a:pPr>
                      <a:r>
                        <a:rPr sz="2200" spc="-5" dirty="0">
                          <a:latin typeface="Cambria"/>
                          <a:cs typeface="Cambria"/>
                        </a:rPr>
                        <a:t>Множество 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возможных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состояний</a:t>
                      </a:r>
                      <a:r>
                        <a:rPr sz="22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/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 states: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𝑄</a:t>
                      </a:r>
                      <a:r>
                        <a:rPr sz="2200" spc="19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=</a:t>
                      </a:r>
                      <a:r>
                        <a:rPr sz="2200" spc="12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30" dirty="0">
                          <a:latin typeface="Cambria Math"/>
                          <a:cs typeface="Cambria Math"/>
                        </a:rPr>
                        <a:t>𝑞</a:t>
                      </a:r>
                      <a:r>
                        <a:rPr sz="2400" spc="-44" baseline="-15625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2400" spc="150" baseline="-156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…</a:t>
                      </a:r>
                      <a:r>
                        <a:rPr sz="2200" spc="-1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5" dirty="0">
                          <a:latin typeface="Cambria Math"/>
                          <a:cs typeface="Cambria Math"/>
                        </a:rPr>
                        <a:t>𝑞</a:t>
                      </a:r>
                      <a:r>
                        <a:rPr sz="2400" spc="-7" baseline="-15625" dirty="0">
                          <a:latin typeface="Cambria Math"/>
                          <a:cs typeface="Cambria Math"/>
                        </a:rPr>
                        <a:t>𝑁</a:t>
                      </a:r>
                      <a:endParaRPr sz="2400" baseline="-15625">
                        <a:latin typeface="Cambria Math"/>
                        <a:cs typeface="Cambria Math"/>
                      </a:endParaRPr>
                    </a:p>
                    <a:p>
                      <a:pPr marL="573405" marR="1322070" indent="-342900">
                        <a:lnSpc>
                          <a:spcPts val="2590"/>
                        </a:lnSpc>
                        <a:spcBef>
                          <a:spcPts val="200"/>
                        </a:spcBef>
                        <a:buFont typeface="Arial MT"/>
                        <a:buChar char="•"/>
                        <a:tabLst>
                          <a:tab pos="573405" algn="l"/>
                          <a:tab pos="574040" algn="l"/>
                        </a:tabLst>
                      </a:pPr>
                      <a:r>
                        <a:rPr sz="2200" spc="-5" dirty="0">
                          <a:latin typeface="Cambria"/>
                          <a:cs typeface="Cambria"/>
                        </a:rPr>
                        <a:t>Матрица вероятностей</a:t>
                      </a:r>
                      <a:r>
                        <a:rPr sz="22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20" dirty="0">
                          <a:latin typeface="Cambria"/>
                          <a:cs typeface="Cambria"/>
                        </a:rPr>
                        <a:t>переходов</a:t>
                      </a:r>
                      <a:r>
                        <a:rPr sz="22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из</a:t>
                      </a:r>
                      <a:r>
                        <a:rPr sz="22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состояния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dirty="0">
                          <a:latin typeface="Cambria"/>
                          <a:cs typeface="Cambria"/>
                        </a:rPr>
                        <a:t>i</a:t>
                      </a:r>
                      <a:r>
                        <a:rPr sz="2200" i="1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в </a:t>
                      </a:r>
                      <a:r>
                        <a:rPr sz="2200" i="1" dirty="0">
                          <a:latin typeface="Cambria"/>
                          <a:cs typeface="Cambria"/>
                        </a:rPr>
                        <a:t>j</a:t>
                      </a:r>
                      <a:r>
                        <a:rPr sz="2200" i="1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/ </a:t>
                      </a:r>
                      <a:r>
                        <a:rPr sz="2200" spc="-47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5" dirty="0">
                          <a:latin typeface="Cambria"/>
                          <a:cs typeface="Cambria"/>
                        </a:rPr>
                        <a:t>t</a:t>
                      </a:r>
                      <a:r>
                        <a:rPr sz="2200" spc="-40" dirty="0">
                          <a:latin typeface="Cambria"/>
                          <a:cs typeface="Cambria"/>
                        </a:rPr>
                        <a:t>r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n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si</a:t>
                      </a:r>
                      <a:r>
                        <a:rPr sz="2200" spc="5" dirty="0">
                          <a:latin typeface="Cambria"/>
                          <a:cs typeface="Cambria"/>
                        </a:rPr>
                        <a:t>t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i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o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n p</a:t>
                      </a:r>
                      <a:r>
                        <a:rPr sz="2200" spc="-35" dirty="0">
                          <a:latin typeface="Cambria"/>
                          <a:cs typeface="Cambria"/>
                        </a:rPr>
                        <a:t>r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o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b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b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ili</a:t>
                      </a:r>
                      <a:r>
                        <a:rPr sz="2200" spc="5" dirty="0">
                          <a:latin typeface="Cambria"/>
                          <a:cs typeface="Cambria"/>
                        </a:rPr>
                        <a:t>t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y</a:t>
                      </a:r>
                      <a:r>
                        <a:rPr sz="22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m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2200" spc="5" dirty="0">
                          <a:latin typeface="Cambria"/>
                          <a:cs typeface="Cambria"/>
                        </a:rPr>
                        <a:t>t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ri</a:t>
                      </a:r>
                      <a:r>
                        <a:rPr sz="2200" spc="5" dirty="0">
                          <a:latin typeface="Cambria"/>
                          <a:cs typeface="Cambria"/>
                        </a:rPr>
                        <a:t>x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: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𝐴</a:t>
                      </a:r>
                      <a:r>
                        <a:rPr sz="2200" spc="14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=</a:t>
                      </a:r>
                      <a:r>
                        <a:rPr sz="2200" spc="12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55" dirty="0">
                          <a:latin typeface="Cambria Math"/>
                          <a:cs typeface="Cambria Math"/>
                        </a:rPr>
                        <a:t>𝑎</a:t>
                      </a:r>
                      <a:r>
                        <a:rPr sz="2400" spc="-7" baseline="-15625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2400" baseline="-15625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2400" spc="150" baseline="-156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…</a:t>
                      </a:r>
                      <a:r>
                        <a:rPr sz="2200" spc="-1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5" dirty="0">
                          <a:latin typeface="Cambria Math"/>
                          <a:cs typeface="Cambria Math"/>
                        </a:rPr>
                        <a:t>𝑎</a:t>
                      </a:r>
                      <a:r>
                        <a:rPr sz="2400" baseline="-15625" dirty="0">
                          <a:latin typeface="Cambria Math"/>
                          <a:cs typeface="Cambria Math"/>
                        </a:rPr>
                        <a:t>i$</a:t>
                      </a:r>
                      <a:r>
                        <a:rPr sz="2400" spc="232" baseline="-156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…</a:t>
                      </a:r>
                      <a:r>
                        <a:rPr sz="2200" spc="-1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5" dirty="0">
                          <a:latin typeface="Cambria Math"/>
                          <a:cs typeface="Cambria Math"/>
                        </a:rPr>
                        <a:t>𝑎</a:t>
                      </a:r>
                      <a:r>
                        <a:rPr sz="2400" baseline="-15625" dirty="0">
                          <a:latin typeface="Cambria Math"/>
                          <a:cs typeface="Cambria Math"/>
                        </a:rPr>
                        <a:t>𝑁𝑁</a:t>
                      </a:r>
                      <a:endParaRPr sz="2400" baseline="-15625">
                        <a:latin typeface="Cambria Math"/>
                        <a:cs typeface="Cambria Math"/>
                      </a:endParaRPr>
                    </a:p>
                    <a:p>
                      <a:pPr marL="573405" indent="-343535">
                        <a:lnSpc>
                          <a:spcPts val="2615"/>
                        </a:lnSpc>
                        <a:spcBef>
                          <a:spcPts val="190"/>
                        </a:spcBef>
                        <a:buFont typeface="Arial MT"/>
                        <a:buChar char="•"/>
                        <a:tabLst>
                          <a:tab pos="573405" algn="l"/>
                          <a:tab pos="574040" algn="l"/>
                        </a:tabLst>
                      </a:pPr>
                      <a:r>
                        <a:rPr sz="2200" spc="-15" dirty="0">
                          <a:latin typeface="Cambria"/>
                          <a:cs typeface="Cambria"/>
                        </a:rPr>
                        <a:t>Исходное</a:t>
                      </a:r>
                      <a:r>
                        <a:rPr sz="22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распределение</a:t>
                      </a:r>
                      <a:r>
                        <a:rPr sz="22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вероятностей</a:t>
                      </a:r>
                      <a:r>
                        <a:rPr sz="2200" spc="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состояний:</a:t>
                      </a:r>
                      <a:endParaRPr sz="2200">
                        <a:latin typeface="Cambria"/>
                        <a:cs typeface="Cambria"/>
                      </a:endParaRPr>
                    </a:p>
                    <a:p>
                      <a:pPr marL="635635">
                        <a:lnSpc>
                          <a:spcPts val="2615"/>
                        </a:lnSpc>
                      </a:pPr>
                      <a:r>
                        <a:rPr sz="2200" dirty="0">
                          <a:latin typeface="Cambria Math"/>
                          <a:cs typeface="Cambria Math"/>
                        </a:rPr>
                        <a:t>𝜋</a:t>
                      </a:r>
                      <a:r>
                        <a:rPr sz="2200" spc="16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=</a:t>
                      </a:r>
                      <a:r>
                        <a:rPr sz="2200" spc="12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60" dirty="0">
                          <a:latin typeface="Cambria Math"/>
                          <a:cs typeface="Cambria Math"/>
                        </a:rPr>
                        <a:t>𝜋</a:t>
                      </a:r>
                      <a:r>
                        <a:rPr sz="2400" baseline="-15625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2400" spc="150" baseline="-156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…</a:t>
                      </a:r>
                      <a:r>
                        <a:rPr sz="2200" spc="-1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5" dirty="0">
                          <a:latin typeface="Cambria Math"/>
                          <a:cs typeface="Cambria Math"/>
                        </a:rPr>
                        <a:t>𝜋</a:t>
                      </a:r>
                      <a:r>
                        <a:rPr sz="2400" baseline="-15625" dirty="0">
                          <a:latin typeface="Cambria Math"/>
                          <a:cs typeface="Cambria Math"/>
                        </a:rPr>
                        <a:t>𝑁</a:t>
                      </a:r>
                      <a:endParaRPr sz="2400" baseline="-15625">
                        <a:latin typeface="Cambria Math"/>
                        <a:cs typeface="Cambria Math"/>
                      </a:endParaRPr>
                    </a:p>
                  </a:txBody>
                  <a:tcPr marL="0" marR="0" marT="240665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59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2115" y="3620046"/>
            <a:ext cx="6539767" cy="27363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spc="-5" dirty="0">
                          <a:latin typeface="Cambria"/>
                          <a:cs typeface="Cambria"/>
                        </a:rPr>
                        <a:t>Немного</a:t>
                      </a:r>
                      <a:r>
                        <a:rPr sz="48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4800" dirty="0">
                          <a:latin typeface="Cambria"/>
                          <a:cs typeface="Cambria"/>
                        </a:rPr>
                        <a:t>о</a:t>
                      </a:r>
                      <a:r>
                        <a:rPr sz="48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20" dirty="0">
                          <a:latin typeface="Cambria"/>
                          <a:cs typeface="Cambria"/>
                        </a:rPr>
                        <a:t>моделях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  <a:p>
                      <a:pPr marL="735330">
                        <a:lnSpc>
                          <a:spcPct val="100000"/>
                        </a:lnSpc>
                      </a:pPr>
                      <a:r>
                        <a:rPr sz="2400" spc="-15" dirty="0">
                          <a:latin typeface="Cambria"/>
                          <a:cs typeface="Cambria"/>
                        </a:rPr>
                        <a:t>Модель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1078230" indent="-343535">
                        <a:lnSpc>
                          <a:spcPct val="100000"/>
                        </a:lnSpc>
                        <a:spcBef>
                          <a:spcPts val="2014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  <a:tab pos="1078865" algn="l"/>
                        </a:tabLst>
                      </a:pPr>
                      <a:r>
                        <a:rPr sz="2400" spc="-5" dirty="0">
                          <a:latin typeface="Cambria"/>
                          <a:cs typeface="Cambria"/>
                        </a:rPr>
                        <a:t>математическая</a:t>
                      </a:r>
                      <a:r>
                        <a:rPr sz="24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5" dirty="0">
                          <a:latin typeface="Cambria"/>
                          <a:cs typeface="Cambria"/>
                        </a:rPr>
                        <a:t>модель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1078230" indent="-343535">
                        <a:lnSpc>
                          <a:spcPct val="100000"/>
                        </a:lnSpc>
                        <a:spcBef>
                          <a:spcPts val="2020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  <a:tab pos="1078865" algn="l"/>
                        </a:tabLst>
                      </a:pPr>
                      <a:r>
                        <a:rPr sz="2400" spc="-5" dirty="0">
                          <a:latin typeface="Cambria"/>
                          <a:cs typeface="Cambria"/>
                        </a:rPr>
                        <a:t>статистическая</a:t>
                      </a:r>
                      <a:r>
                        <a:rPr sz="2400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5" dirty="0">
                          <a:latin typeface="Cambria"/>
                          <a:cs typeface="Cambria"/>
                        </a:rPr>
                        <a:t>модель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1078230" indent="-343535">
                        <a:lnSpc>
                          <a:spcPct val="100000"/>
                        </a:lnSpc>
                        <a:spcBef>
                          <a:spcPts val="2014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  <a:tab pos="1078865" algn="l"/>
                        </a:tabLst>
                      </a:pPr>
                      <a:r>
                        <a:rPr sz="2400" spc="-5" dirty="0">
                          <a:latin typeface="Cambria"/>
                          <a:cs typeface="Cambria"/>
                        </a:rPr>
                        <a:t>статистическая</a:t>
                      </a:r>
                      <a:r>
                        <a:rPr sz="24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n-граммная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5" dirty="0">
                          <a:latin typeface="Cambria"/>
                          <a:cs typeface="Cambria"/>
                        </a:rPr>
                        <a:t>модель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языка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1078230" indent="-343535">
                        <a:lnSpc>
                          <a:spcPct val="100000"/>
                        </a:lnSpc>
                        <a:spcBef>
                          <a:spcPts val="2039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  <a:tab pos="1078865" algn="l"/>
                        </a:tabLst>
                      </a:pPr>
                      <a:r>
                        <a:rPr sz="2400" spc="-15" dirty="0">
                          <a:latin typeface="Cambria"/>
                          <a:cs typeface="Cambria"/>
                        </a:rPr>
                        <a:t>pretrained</a:t>
                      </a:r>
                      <a:r>
                        <a:rPr sz="24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language</a:t>
                      </a:r>
                      <a:r>
                        <a:rPr sz="24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model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  <a:p>
                      <a:pPr marL="914400" marR="1046480" algn="just">
                        <a:lnSpc>
                          <a:spcPts val="1989"/>
                        </a:lnSpc>
                      </a:pPr>
                      <a:r>
                        <a:rPr sz="17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ELMo </a:t>
                      </a:r>
                      <a:r>
                        <a:rPr sz="17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is a </a:t>
                      </a:r>
                      <a:r>
                        <a:rPr sz="17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deep contextualized </a:t>
                      </a:r>
                      <a:r>
                        <a:rPr sz="1700" spc="-2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word </a:t>
                      </a:r>
                      <a:r>
                        <a:rPr sz="17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representation </a:t>
                      </a:r>
                      <a:r>
                        <a:rPr sz="17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that models both (1) </a:t>
                      </a:r>
                      <a:r>
                        <a:rPr sz="1700" spc="-36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7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complex </a:t>
                      </a:r>
                      <a:r>
                        <a:rPr sz="17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characteristics </a:t>
                      </a:r>
                      <a:r>
                        <a:rPr sz="17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of </a:t>
                      </a:r>
                      <a:r>
                        <a:rPr sz="1700" spc="-2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word </a:t>
                      </a:r>
                      <a:r>
                        <a:rPr sz="17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use (e.g., syntax and semantics), and (2) </a:t>
                      </a:r>
                      <a:r>
                        <a:rPr sz="17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7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how</a:t>
                      </a:r>
                      <a:r>
                        <a:rPr sz="17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these uses</a:t>
                      </a:r>
                      <a:r>
                        <a:rPr sz="17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700" spc="-1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vary</a:t>
                      </a:r>
                      <a:r>
                        <a:rPr sz="1700" spc="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7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across</a:t>
                      </a:r>
                      <a:r>
                        <a:rPr sz="17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linguistic</a:t>
                      </a:r>
                      <a:r>
                        <a:rPr sz="1700" spc="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7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contexts</a:t>
                      </a:r>
                      <a:r>
                        <a:rPr sz="17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(i.e.,</a:t>
                      </a:r>
                      <a:r>
                        <a:rPr sz="1700" spc="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7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to</a:t>
                      </a:r>
                      <a:r>
                        <a:rPr sz="17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model</a:t>
                      </a:r>
                      <a:r>
                        <a:rPr sz="17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700" spc="-1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polysemy).</a:t>
                      </a:r>
                      <a:endParaRPr sz="17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18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1079611" y="5333771"/>
            <a:ext cx="6985000" cy="877569"/>
          </a:xfrm>
          <a:custGeom>
            <a:avLst/>
            <a:gdLst/>
            <a:ahLst/>
            <a:cxnLst/>
            <a:rect l="l" t="t" r="r" b="b"/>
            <a:pathLst>
              <a:path w="6985000" h="877570">
                <a:moveTo>
                  <a:pt x="0" y="0"/>
                </a:moveTo>
                <a:lnTo>
                  <a:pt x="6984775" y="0"/>
                </a:lnTo>
                <a:lnTo>
                  <a:pt x="6984775" y="877163"/>
                </a:lnTo>
                <a:lnTo>
                  <a:pt x="0" y="87716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dirty="0">
                          <a:latin typeface="Cambria"/>
                          <a:cs typeface="Cambria"/>
                        </a:rPr>
                        <a:t>Скрытая</a:t>
                      </a:r>
                      <a:r>
                        <a:rPr sz="48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5" dirty="0">
                          <a:latin typeface="Cambria"/>
                          <a:cs typeface="Cambria"/>
                        </a:rPr>
                        <a:t>Марковская</a:t>
                      </a:r>
                      <a:r>
                        <a:rPr sz="48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25" dirty="0">
                          <a:latin typeface="Cambria"/>
                          <a:cs typeface="Cambria"/>
                        </a:rPr>
                        <a:t>модель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L="717550" indent="-343535">
                        <a:lnSpc>
                          <a:spcPct val="100000"/>
                        </a:lnSpc>
                        <a:buClr>
                          <a:srgbClr val="404040"/>
                        </a:buClr>
                        <a:buFont typeface="Wingdings"/>
                        <a:buChar char=""/>
                        <a:tabLst>
                          <a:tab pos="718185" algn="l"/>
                        </a:tabLst>
                      </a:pPr>
                      <a:r>
                        <a:rPr sz="2200" dirty="0">
                          <a:latin typeface="Cambria"/>
                          <a:cs typeface="Cambria"/>
                        </a:rPr>
                        <a:t>Hidden</a:t>
                      </a:r>
                      <a:r>
                        <a:rPr sz="2200" spc="-20" dirty="0">
                          <a:latin typeface="Cambria"/>
                          <a:cs typeface="Cambria"/>
                        </a:rPr>
                        <a:t> Markov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Model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(HMM)</a:t>
                      </a:r>
                      <a:endParaRPr sz="2200">
                        <a:latin typeface="Cambria"/>
                        <a:cs typeface="Cambria"/>
                      </a:endParaRPr>
                    </a:p>
                    <a:p>
                      <a:pPr marL="717550" indent="-343535">
                        <a:lnSpc>
                          <a:spcPct val="100000"/>
                        </a:lnSpc>
                        <a:spcBef>
                          <a:spcPts val="865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717550" algn="l"/>
                          <a:tab pos="718185" algn="l"/>
                        </a:tabLst>
                      </a:pPr>
                      <a:r>
                        <a:rPr sz="2200" spc="5" dirty="0">
                          <a:latin typeface="Cambria"/>
                          <a:cs typeface="Cambria"/>
                        </a:rPr>
                        <a:t>М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н</a:t>
                      </a:r>
                      <a:r>
                        <a:rPr sz="2200" spc="-25" dirty="0">
                          <a:latin typeface="Cambria"/>
                          <a:cs typeface="Cambria"/>
                        </a:rPr>
                        <a:t>о</a:t>
                      </a:r>
                      <a:r>
                        <a:rPr sz="2200" spc="-20" dirty="0">
                          <a:latin typeface="Cambria"/>
                          <a:cs typeface="Cambria"/>
                        </a:rPr>
                        <a:t>ж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е</a:t>
                      </a:r>
                      <a:r>
                        <a:rPr sz="2200" spc="5" dirty="0">
                          <a:latin typeface="Cambria"/>
                          <a:cs typeface="Cambria"/>
                        </a:rPr>
                        <a:t>с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т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в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о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 в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о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з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м</a:t>
                      </a:r>
                      <a:r>
                        <a:rPr sz="2200" spc="-25" dirty="0">
                          <a:latin typeface="Cambria"/>
                          <a:cs typeface="Cambria"/>
                        </a:rPr>
                        <a:t>о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жных </a:t>
                      </a:r>
                      <a:r>
                        <a:rPr sz="2200" spc="5" dirty="0">
                          <a:latin typeface="Cambria"/>
                          <a:cs typeface="Cambria"/>
                        </a:rPr>
                        <a:t>с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о</a:t>
                      </a:r>
                      <a:r>
                        <a:rPr sz="2200" spc="5" dirty="0">
                          <a:latin typeface="Cambria"/>
                          <a:cs typeface="Cambria"/>
                        </a:rPr>
                        <a:t>с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т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оя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ний</a:t>
                      </a:r>
                      <a:r>
                        <a:rPr sz="22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/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sta</a:t>
                      </a:r>
                      <a:r>
                        <a:rPr sz="2200" spc="-15" dirty="0">
                          <a:latin typeface="Cambria"/>
                          <a:cs typeface="Cambria"/>
                        </a:rPr>
                        <a:t>t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es: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𝑄</a:t>
                      </a:r>
                      <a:r>
                        <a:rPr sz="2200" spc="19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=</a:t>
                      </a:r>
                      <a:r>
                        <a:rPr sz="2200" spc="12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95" dirty="0">
                          <a:latin typeface="Cambria Math"/>
                          <a:cs typeface="Cambria Math"/>
                        </a:rPr>
                        <a:t>𝑞</a:t>
                      </a:r>
                      <a:r>
                        <a:rPr sz="2400" baseline="-15625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2400" spc="150" baseline="-156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…</a:t>
                      </a:r>
                      <a:r>
                        <a:rPr sz="2200" spc="-1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45" dirty="0">
                          <a:latin typeface="Cambria Math"/>
                          <a:cs typeface="Cambria Math"/>
                        </a:rPr>
                        <a:t>𝑞</a:t>
                      </a:r>
                      <a:r>
                        <a:rPr sz="2400" baseline="-15625" dirty="0">
                          <a:latin typeface="Cambria Math"/>
                          <a:cs typeface="Cambria Math"/>
                        </a:rPr>
                        <a:t>𝑁</a:t>
                      </a:r>
                      <a:endParaRPr sz="2400" baseline="-15625">
                        <a:latin typeface="Cambria Math"/>
                        <a:cs typeface="Cambria Math"/>
                      </a:endParaRPr>
                    </a:p>
                    <a:p>
                      <a:pPr marL="717550" marR="1177925" indent="-342900">
                        <a:lnSpc>
                          <a:spcPts val="2590"/>
                        </a:lnSpc>
                        <a:spcBef>
                          <a:spcPts val="894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717550" algn="l"/>
                          <a:tab pos="718185" algn="l"/>
                        </a:tabLst>
                      </a:pPr>
                      <a:r>
                        <a:rPr sz="2200" spc="-5" dirty="0">
                          <a:latin typeface="Cambria"/>
                          <a:cs typeface="Cambria"/>
                        </a:rPr>
                        <a:t>Матрица вероятностей</a:t>
                      </a:r>
                      <a:r>
                        <a:rPr sz="22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20" dirty="0">
                          <a:latin typeface="Cambria"/>
                          <a:cs typeface="Cambria"/>
                        </a:rPr>
                        <a:t>переходов</a:t>
                      </a:r>
                      <a:r>
                        <a:rPr sz="22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из</a:t>
                      </a:r>
                      <a:r>
                        <a:rPr sz="22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состояния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dirty="0">
                          <a:latin typeface="Cambria"/>
                          <a:cs typeface="Cambria"/>
                        </a:rPr>
                        <a:t>i</a:t>
                      </a:r>
                      <a:r>
                        <a:rPr sz="2200" i="1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в </a:t>
                      </a:r>
                      <a:r>
                        <a:rPr sz="2200" i="1" dirty="0">
                          <a:latin typeface="Cambria"/>
                          <a:cs typeface="Cambria"/>
                        </a:rPr>
                        <a:t>j</a:t>
                      </a:r>
                      <a:r>
                        <a:rPr sz="2200" i="1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/ </a:t>
                      </a:r>
                      <a:r>
                        <a:rPr sz="2200" spc="-47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5" dirty="0">
                          <a:latin typeface="Cambria"/>
                          <a:cs typeface="Cambria"/>
                        </a:rPr>
                        <a:t>t</a:t>
                      </a:r>
                      <a:r>
                        <a:rPr sz="2200" spc="-35" dirty="0">
                          <a:latin typeface="Cambria"/>
                          <a:cs typeface="Cambria"/>
                        </a:rPr>
                        <a:t>r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n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si</a:t>
                      </a:r>
                      <a:r>
                        <a:rPr sz="2200" spc="5" dirty="0">
                          <a:latin typeface="Cambria"/>
                          <a:cs typeface="Cambria"/>
                        </a:rPr>
                        <a:t>t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i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o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n p</a:t>
                      </a:r>
                      <a:r>
                        <a:rPr sz="2200" spc="-30" dirty="0">
                          <a:latin typeface="Cambria"/>
                          <a:cs typeface="Cambria"/>
                        </a:rPr>
                        <a:t>r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o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b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b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ili</a:t>
                      </a:r>
                      <a:r>
                        <a:rPr sz="2200" spc="5" dirty="0">
                          <a:latin typeface="Cambria"/>
                          <a:cs typeface="Cambria"/>
                        </a:rPr>
                        <a:t>t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y</a:t>
                      </a:r>
                      <a:r>
                        <a:rPr sz="22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m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2200" spc="5" dirty="0">
                          <a:latin typeface="Cambria"/>
                          <a:cs typeface="Cambria"/>
                        </a:rPr>
                        <a:t>t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ri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x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: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𝐴</a:t>
                      </a:r>
                      <a:r>
                        <a:rPr sz="2200" spc="14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=</a:t>
                      </a:r>
                      <a:r>
                        <a:rPr sz="2200" spc="12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55" dirty="0">
                          <a:latin typeface="Cambria Math"/>
                          <a:cs typeface="Cambria Math"/>
                        </a:rPr>
                        <a:t>𝑎</a:t>
                      </a:r>
                      <a:r>
                        <a:rPr sz="2400" spc="-7" baseline="-15625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2400" baseline="-15625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2400" spc="150" baseline="-156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…</a:t>
                      </a:r>
                      <a:r>
                        <a:rPr sz="2200" spc="-1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5" dirty="0">
                          <a:latin typeface="Cambria Math"/>
                          <a:cs typeface="Cambria Math"/>
                        </a:rPr>
                        <a:t>𝑎</a:t>
                      </a:r>
                      <a:r>
                        <a:rPr sz="2400" baseline="-15625" dirty="0">
                          <a:latin typeface="Cambria Math"/>
                          <a:cs typeface="Cambria Math"/>
                        </a:rPr>
                        <a:t>i$</a:t>
                      </a:r>
                      <a:r>
                        <a:rPr sz="2400" spc="232" baseline="-156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…</a:t>
                      </a:r>
                      <a:r>
                        <a:rPr sz="2200" spc="-1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5" dirty="0">
                          <a:latin typeface="Cambria Math"/>
                          <a:cs typeface="Cambria Math"/>
                        </a:rPr>
                        <a:t>𝑎</a:t>
                      </a:r>
                      <a:r>
                        <a:rPr sz="2400" baseline="-15625" dirty="0">
                          <a:latin typeface="Cambria Math"/>
                          <a:cs typeface="Cambria Math"/>
                        </a:rPr>
                        <a:t>𝑁𝑁</a:t>
                      </a:r>
                      <a:endParaRPr sz="2400" baseline="-15625">
                        <a:latin typeface="Cambria Math"/>
                        <a:cs typeface="Cambria Math"/>
                      </a:endParaRPr>
                    </a:p>
                    <a:p>
                      <a:pPr marL="717550" indent="-343535">
                        <a:lnSpc>
                          <a:spcPct val="100000"/>
                        </a:lnSpc>
                        <a:spcBef>
                          <a:spcPts val="980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717550" algn="l"/>
                          <a:tab pos="718185" algn="l"/>
                        </a:tabLst>
                      </a:pPr>
                      <a:r>
                        <a:rPr sz="2200" spc="-5" dirty="0">
                          <a:latin typeface="Cambria"/>
                          <a:cs typeface="Cambria"/>
                        </a:rPr>
                        <a:t>Последовательность 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наблюдений</a:t>
                      </a:r>
                      <a:r>
                        <a:rPr sz="22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/</a:t>
                      </a:r>
                      <a:r>
                        <a:rPr sz="2200" spc="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observations:</a:t>
                      </a:r>
                      <a:endParaRPr sz="2200">
                        <a:latin typeface="Cambria"/>
                        <a:cs typeface="Cambria"/>
                      </a:endParaRPr>
                    </a:p>
                    <a:p>
                      <a:pPr marL="77914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200" dirty="0">
                          <a:latin typeface="Cambria Math"/>
                          <a:cs typeface="Cambria Math"/>
                        </a:rPr>
                        <a:t>𝑂</a:t>
                      </a:r>
                      <a:r>
                        <a:rPr sz="2200" spc="17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=</a:t>
                      </a:r>
                      <a:r>
                        <a:rPr sz="2200" spc="12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120" dirty="0">
                          <a:latin typeface="Cambria Math"/>
                          <a:cs typeface="Cambria Math"/>
                        </a:rPr>
                        <a:t>𝑜</a:t>
                      </a:r>
                      <a:r>
                        <a:rPr sz="2400" baseline="-15625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2400" spc="150" baseline="-156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…</a:t>
                      </a:r>
                      <a:r>
                        <a:rPr sz="2200" spc="-1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10" dirty="0">
                          <a:latin typeface="Cambria Math"/>
                          <a:cs typeface="Cambria Math"/>
                        </a:rPr>
                        <a:t>𝑜</a:t>
                      </a:r>
                      <a:r>
                        <a:rPr sz="2400" baseline="-15625" dirty="0">
                          <a:latin typeface="Cambria Math"/>
                          <a:cs typeface="Cambria Math"/>
                        </a:rPr>
                        <a:t>𝑇</a:t>
                      </a:r>
                      <a:endParaRPr sz="2400" baseline="-15625">
                        <a:latin typeface="Cambria Math"/>
                        <a:cs typeface="Cambria Math"/>
                      </a:endParaRPr>
                    </a:p>
                    <a:p>
                      <a:pPr marL="717550" marR="444500" indent="-342900">
                        <a:lnSpc>
                          <a:spcPts val="2590"/>
                        </a:lnSpc>
                        <a:spcBef>
                          <a:spcPts val="894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717550" algn="l"/>
                          <a:tab pos="718185" algn="l"/>
                        </a:tabLst>
                      </a:pPr>
                      <a:r>
                        <a:rPr sz="2200" spc="-5" dirty="0">
                          <a:latin typeface="Cambria"/>
                          <a:cs typeface="Cambria"/>
                        </a:rPr>
                        <a:t>Последовательность</a:t>
                      </a:r>
                      <a:r>
                        <a:rPr sz="22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вероятностей</a:t>
                      </a:r>
                      <a:r>
                        <a:rPr sz="2200" spc="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наблюдений</a:t>
                      </a:r>
                      <a:r>
                        <a:rPr sz="2200" spc="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/ 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emission </a:t>
                      </a:r>
                      <a:r>
                        <a:rPr sz="2200" spc="-47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probabilities:</a:t>
                      </a:r>
                      <a:r>
                        <a:rPr sz="22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𝐵</a:t>
                      </a:r>
                      <a:r>
                        <a:rPr sz="2200" spc="19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=</a:t>
                      </a:r>
                      <a:r>
                        <a:rPr sz="2200" spc="12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55" dirty="0">
                          <a:latin typeface="Cambria Math"/>
                          <a:cs typeface="Cambria Math"/>
                        </a:rPr>
                        <a:t>𝑏</a:t>
                      </a:r>
                      <a:r>
                        <a:rPr sz="2400" spc="82" baseline="-15625" dirty="0">
                          <a:latin typeface="Cambria Math"/>
                          <a:cs typeface="Cambria Math"/>
                        </a:rPr>
                        <a:t>i</a:t>
                      </a:r>
                      <a:r>
                        <a:rPr sz="2200" spc="55" dirty="0">
                          <a:latin typeface="Cambria Math"/>
                          <a:cs typeface="Cambria Math"/>
                        </a:rPr>
                        <a:t>(𝑜</a:t>
                      </a:r>
                      <a:r>
                        <a:rPr sz="2400" spc="82" baseline="-15625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2200" spc="55" dirty="0">
                          <a:latin typeface="Cambria Math"/>
                          <a:cs typeface="Cambria Math"/>
                        </a:rPr>
                        <a:t>)</a:t>
                      </a:r>
                      <a:endParaRPr sz="2200">
                        <a:latin typeface="Cambria Math"/>
                        <a:cs typeface="Cambria Math"/>
                      </a:endParaRPr>
                    </a:p>
                    <a:p>
                      <a:pPr marL="717550" indent="-343535">
                        <a:lnSpc>
                          <a:spcPts val="2615"/>
                        </a:lnSpc>
                        <a:spcBef>
                          <a:spcPts val="785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717550" algn="l"/>
                          <a:tab pos="718185" algn="l"/>
                        </a:tabLst>
                      </a:pPr>
                      <a:r>
                        <a:rPr sz="2200" spc="-15" dirty="0">
                          <a:latin typeface="Cambria"/>
                          <a:cs typeface="Cambria"/>
                        </a:rPr>
                        <a:t>Исходное</a:t>
                      </a:r>
                      <a:r>
                        <a:rPr sz="22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распределение</a:t>
                      </a:r>
                      <a:r>
                        <a:rPr sz="22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вероятностей</a:t>
                      </a:r>
                      <a:r>
                        <a:rPr sz="2200" spc="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состояний: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𝜋</a:t>
                      </a:r>
                      <a:r>
                        <a:rPr sz="2200" spc="17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=</a:t>
                      </a:r>
                      <a:endParaRPr sz="2200">
                        <a:latin typeface="Cambria Math"/>
                        <a:cs typeface="Cambria Math"/>
                      </a:endParaRPr>
                    </a:p>
                    <a:p>
                      <a:pPr marL="717550">
                        <a:lnSpc>
                          <a:spcPts val="2615"/>
                        </a:lnSpc>
                      </a:pPr>
                      <a:r>
                        <a:rPr sz="2200" spc="-60" dirty="0">
                          <a:latin typeface="Cambria Math"/>
                          <a:cs typeface="Cambria Math"/>
                        </a:rPr>
                        <a:t>𝜋</a:t>
                      </a:r>
                      <a:r>
                        <a:rPr sz="2400" baseline="-15625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2400" spc="150" baseline="-156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…</a:t>
                      </a:r>
                      <a:r>
                        <a:rPr sz="2200" spc="-1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5" dirty="0">
                          <a:latin typeface="Cambria Math"/>
                          <a:cs typeface="Cambria Math"/>
                        </a:rPr>
                        <a:t>𝜋</a:t>
                      </a:r>
                      <a:r>
                        <a:rPr sz="2400" baseline="-15625" dirty="0">
                          <a:latin typeface="Cambria Math"/>
                          <a:cs typeface="Cambria Math"/>
                        </a:rPr>
                        <a:t>𝑁</a:t>
                      </a:r>
                      <a:endParaRPr sz="2400" baseline="-15625">
                        <a:latin typeface="Cambria Math"/>
                        <a:cs typeface="Cambria Math"/>
                      </a:endParaRPr>
                    </a:p>
                  </a:txBody>
                  <a:tcPr marL="0" marR="0" marT="6985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60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742519"/>
              </p:ext>
            </p:extLst>
          </p:nvPr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dirty="0">
                          <a:latin typeface="Cambria"/>
                          <a:cs typeface="Cambria"/>
                        </a:rPr>
                        <a:t>Скрытая</a:t>
                      </a:r>
                      <a:r>
                        <a:rPr sz="48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5" dirty="0">
                          <a:latin typeface="Cambria"/>
                          <a:cs typeface="Cambria"/>
                        </a:rPr>
                        <a:t>Марковская</a:t>
                      </a:r>
                      <a:r>
                        <a:rPr sz="48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25" dirty="0">
                          <a:latin typeface="Cambria"/>
                          <a:cs typeface="Cambria"/>
                        </a:rPr>
                        <a:t>модель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  <a:p>
                      <a:pPr marL="717550" indent="-343535">
                        <a:lnSpc>
                          <a:spcPct val="100000"/>
                        </a:lnSpc>
                        <a:buClr>
                          <a:srgbClr val="404040"/>
                        </a:buClr>
                        <a:buFont typeface="Wingdings"/>
                        <a:buChar char=""/>
                        <a:tabLst>
                          <a:tab pos="718185" algn="l"/>
                        </a:tabLst>
                      </a:pPr>
                      <a:r>
                        <a:rPr sz="2200" dirty="0">
                          <a:latin typeface="Cambria"/>
                          <a:cs typeface="Cambria"/>
                        </a:rPr>
                        <a:t>Hidden</a:t>
                      </a:r>
                      <a:r>
                        <a:rPr sz="2200" spc="-20" dirty="0">
                          <a:latin typeface="Cambria"/>
                          <a:cs typeface="Cambria"/>
                        </a:rPr>
                        <a:t> Markov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Model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(HMM)</a:t>
                      </a:r>
                      <a:r>
                        <a:rPr lang="ru-RU" sz="2200" dirty="0">
                          <a:latin typeface="Cambria"/>
                          <a:cs typeface="Cambria"/>
                        </a:rPr>
                        <a:t> </a:t>
                      </a:r>
                      <a:endParaRPr sz="2200" dirty="0">
                        <a:latin typeface="Cambria"/>
                        <a:cs typeface="Cambria"/>
                      </a:endParaRPr>
                    </a:p>
                    <a:p>
                      <a:pPr marL="717550" indent="-343535">
                        <a:lnSpc>
                          <a:spcPct val="100000"/>
                        </a:lnSpc>
                        <a:spcBef>
                          <a:spcPts val="865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717550" algn="l"/>
                          <a:tab pos="718185" algn="l"/>
                        </a:tabLst>
                      </a:pPr>
                      <a:r>
                        <a:rPr sz="1600" spc="5" dirty="0">
                          <a:latin typeface="Cambria"/>
                          <a:cs typeface="Cambria"/>
                        </a:rPr>
                        <a:t>М</a:t>
                      </a:r>
                      <a:r>
                        <a:rPr sz="1600" dirty="0">
                          <a:latin typeface="Cambria"/>
                          <a:cs typeface="Cambria"/>
                        </a:rPr>
                        <a:t>н</a:t>
                      </a:r>
                      <a:r>
                        <a:rPr sz="1600" spc="-25" dirty="0">
                          <a:latin typeface="Cambria"/>
                          <a:cs typeface="Cambria"/>
                        </a:rPr>
                        <a:t>о</a:t>
                      </a:r>
                      <a:r>
                        <a:rPr sz="1600" spc="-20" dirty="0">
                          <a:latin typeface="Cambria"/>
                          <a:cs typeface="Cambria"/>
                        </a:rPr>
                        <a:t>ж</a:t>
                      </a:r>
                      <a:r>
                        <a:rPr sz="1600" dirty="0">
                          <a:latin typeface="Cambria"/>
                          <a:cs typeface="Cambria"/>
                        </a:rPr>
                        <a:t>е</a:t>
                      </a:r>
                      <a:r>
                        <a:rPr sz="1600" spc="5" dirty="0">
                          <a:latin typeface="Cambria"/>
                          <a:cs typeface="Cambria"/>
                        </a:rPr>
                        <a:t>с</a:t>
                      </a:r>
                      <a:r>
                        <a:rPr sz="1600" dirty="0">
                          <a:latin typeface="Cambria"/>
                          <a:cs typeface="Cambria"/>
                        </a:rPr>
                        <a:t>т</a:t>
                      </a:r>
                      <a:r>
                        <a:rPr sz="1600" spc="-5" dirty="0">
                          <a:latin typeface="Cambria"/>
                          <a:cs typeface="Cambria"/>
                        </a:rPr>
                        <a:t>в</a:t>
                      </a:r>
                      <a:r>
                        <a:rPr sz="1600" dirty="0">
                          <a:latin typeface="Cambria"/>
                          <a:cs typeface="Cambria"/>
                        </a:rPr>
                        <a:t>о</a:t>
                      </a:r>
                      <a:r>
                        <a:rPr sz="1600" spc="-5" dirty="0">
                          <a:latin typeface="Cambria"/>
                          <a:cs typeface="Cambria"/>
                        </a:rPr>
                        <a:t> в</a:t>
                      </a:r>
                      <a:r>
                        <a:rPr sz="1600" spc="-10" dirty="0">
                          <a:latin typeface="Cambria"/>
                          <a:cs typeface="Cambria"/>
                        </a:rPr>
                        <a:t>о</a:t>
                      </a:r>
                      <a:r>
                        <a:rPr sz="1600" dirty="0">
                          <a:latin typeface="Cambria"/>
                          <a:cs typeface="Cambria"/>
                        </a:rPr>
                        <a:t>з</a:t>
                      </a:r>
                      <a:r>
                        <a:rPr sz="1600" spc="-10" dirty="0">
                          <a:latin typeface="Cambria"/>
                          <a:cs typeface="Cambria"/>
                        </a:rPr>
                        <a:t>м</a:t>
                      </a:r>
                      <a:r>
                        <a:rPr sz="1600" spc="-25" dirty="0">
                          <a:latin typeface="Cambria"/>
                          <a:cs typeface="Cambria"/>
                        </a:rPr>
                        <a:t>о</a:t>
                      </a:r>
                      <a:r>
                        <a:rPr sz="1600" dirty="0">
                          <a:latin typeface="Cambria"/>
                          <a:cs typeface="Cambria"/>
                        </a:rPr>
                        <a:t>жных </a:t>
                      </a:r>
                      <a:r>
                        <a:rPr sz="1600" spc="5" dirty="0">
                          <a:latin typeface="Cambria"/>
                          <a:cs typeface="Cambria"/>
                        </a:rPr>
                        <a:t>с</a:t>
                      </a:r>
                      <a:r>
                        <a:rPr sz="1600" spc="-10" dirty="0">
                          <a:latin typeface="Cambria"/>
                          <a:cs typeface="Cambria"/>
                        </a:rPr>
                        <a:t>о</a:t>
                      </a:r>
                      <a:r>
                        <a:rPr sz="1600" spc="5" dirty="0">
                          <a:latin typeface="Cambria"/>
                          <a:cs typeface="Cambria"/>
                        </a:rPr>
                        <a:t>с</a:t>
                      </a:r>
                      <a:r>
                        <a:rPr sz="1600" dirty="0">
                          <a:latin typeface="Cambria"/>
                          <a:cs typeface="Cambria"/>
                        </a:rPr>
                        <a:t>т</a:t>
                      </a:r>
                      <a:r>
                        <a:rPr sz="1600" spc="-10" dirty="0">
                          <a:latin typeface="Cambria"/>
                          <a:cs typeface="Cambria"/>
                        </a:rPr>
                        <a:t>оя</a:t>
                      </a:r>
                      <a:r>
                        <a:rPr sz="1600" dirty="0">
                          <a:latin typeface="Cambria"/>
                          <a:cs typeface="Cambria"/>
                        </a:rPr>
                        <a:t>ний</a:t>
                      </a:r>
                      <a:r>
                        <a:rPr sz="16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dirty="0">
                          <a:latin typeface="Cambria"/>
                          <a:cs typeface="Cambria"/>
                        </a:rPr>
                        <a:t>/</a:t>
                      </a:r>
                      <a:r>
                        <a:rPr sz="1600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dirty="0">
                          <a:latin typeface="Cambria"/>
                          <a:cs typeface="Cambria"/>
                        </a:rPr>
                        <a:t>sta</a:t>
                      </a:r>
                      <a:r>
                        <a:rPr sz="1600" spc="-15" dirty="0">
                          <a:latin typeface="Cambria"/>
                          <a:cs typeface="Cambria"/>
                        </a:rPr>
                        <a:t>t</a:t>
                      </a:r>
                      <a:r>
                        <a:rPr sz="1600" dirty="0">
                          <a:latin typeface="Cambria"/>
                          <a:cs typeface="Cambria"/>
                        </a:rPr>
                        <a:t>es: </a:t>
                      </a:r>
                      <a:r>
                        <a:rPr sz="1600" dirty="0">
                          <a:latin typeface="Cambria Math"/>
                          <a:cs typeface="Cambria Math"/>
                        </a:rPr>
                        <a:t>𝑄</a:t>
                      </a:r>
                      <a:r>
                        <a:rPr sz="1600" spc="19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600" dirty="0">
                          <a:latin typeface="Cambria Math"/>
                          <a:cs typeface="Cambria Math"/>
                        </a:rPr>
                        <a:t>=</a:t>
                      </a:r>
                      <a:r>
                        <a:rPr sz="1600" spc="12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600" spc="-95" dirty="0">
                          <a:latin typeface="Cambria Math"/>
                          <a:cs typeface="Cambria Math"/>
                        </a:rPr>
                        <a:t>𝑞</a:t>
                      </a:r>
                      <a:r>
                        <a:rPr sz="1600" baseline="-15625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1600" spc="150" baseline="-156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600" dirty="0">
                          <a:latin typeface="Cambria Math"/>
                          <a:cs typeface="Cambria Math"/>
                        </a:rPr>
                        <a:t>…</a:t>
                      </a:r>
                      <a:r>
                        <a:rPr sz="1600" spc="-1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600" spc="-45" dirty="0">
                          <a:latin typeface="Cambria Math"/>
                          <a:cs typeface="Cambria Math"/>
                        </a:rPr>
                        <a:t>𝑞</a:t>
                      </a:r>
                      <a:r>
                        <a:rPr sz="1600" baseline="-15625" dirty="0">
                          <a:latin typeface="Cambria Math"/>
                          <a:cs typeface="Cambria Math"/>
                        </a:rPr>
                        <a:t>𝑁</a:t>
                      </a:r>
                      <a:r>
                        <a:rPr lang="ru-RU" sz="1600" baseline="-15625" dirty="0">
                          <a:latin typeface="Cambria Math"/>
                          <a:cs typeface="Cambria Math"/>
                        </a:rPr>
                        <a:t> </a:t>
                      </a:r>
                      <a:endParaRPr sz="1600" baseline="-15625" dirty="0">
                        <a:latin typeface="Cambria Math"/>
                        <a:cs typeface="Cambria Math"/>
                      </a:endParaRPr>
                    </a:p>
                    <a:p>
                      <a:pPr marL="717550" marR="1177925" indent="-342900">
                        <a:lnSpc>
                          <a:spcPts val="2590"/>
                        </a:lnSpc>
                        <a:spcBef>
                          <a:spcPts val="894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717550" algn="l"/>
                          <a:tab pos="718185" algn="l"/>
                        </a:tabLst>
                      </a:pPr>
                      <a:r>
                        <a:rPr sz="1600" spc="-5" dirty="0">
                          <a:latin typeface="Cambria"/>
                          <a:cs typeface="Cambria"/>
                        </a:rPr>
                        <a:t>Матрица вероятностей</a:t>
                      </a:r>
                      <a:r>
                        <a:rPr sz="16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spc="-20" dirty="0">
                          <a:latin typeface="Cambria"/>
                          <a:cs typeface="Cambria"/>
                        </a:rPr>
                        <a:t>переходов</a:t>
                      </a:r>
                      <a:r>
                        <a:rPr sz="16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dirty="0">
                          <a:latin typeface="Cambria"/>
                          <a:cs typeface="Cambria"/>
                        </a:rPr>
                        <a:t>из</a:t>
                      </a:r>
                      <a:r>
                        <a:rPr sz="16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spc="-5" dirty="0">
                          <a:latin typeface="Cambria"/>
                          <a:cs typeface="Cambria"/>
                        </a:rPr>
                        <a:t>состояния</a:t>
                      </a:r>
                      <a:r>
                        <a:rPr sz="160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i="1" dirty="0">
                          <a:latin typeface="Cambria"/>
                          <a:cs typeface="Cambria"/>
                        </a:rPr>
                        <a:t>i</a:t>
                      </a:r>
                      <a:r>
                        <a:rPr sz="1600" i="1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dirty="0">
                          <a:latin typeface="Cambria"/>
                          <a:cs typeface="Cambria"/>
                        </a:rPr>
                        <a:t>в </a:t>
                      </a:r>
                      <a:r>
                        <a:rPr sz="1600" i="1" dirty="0">
                          <a:latin typeface="Cambria"/>
                          <a:cs typeface="Cambria"/>
                        </a:rPr>
                        <a:t>j</a:t>
                      </a:r>
                      <a:r>
                        <a:rPr sz="1600" i="1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dirty="0">
                          <a:latin typeface="Cambria"/>
                          <a:cs typeface="Cambria"/>
                        </a:rPr>
                        <a:t>/ </a:t>
                      </a:r>
                      <a:r>
                        <a:rPr sz="1600" spc="-47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spc="5" dirty="0">
                          <a:latin typeface="Cambria"/>
                          <a:cs typeface="Cambria"/>
                        </a:rPr>
                        <a:t>t</a:t>
                      </a:r>
                      <a:r>
                        <a:rPr sz="1600" spc="-35" dirty="0">
                          <a:latin typeface="Cambria"/>
                          <a:cs typeface="Cambria"/>
                        </a:rPr>
                        <a:t>r</a:t>
                      </a:r>
                      <a:r>
                        <a:rPr sz="1600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600" spc="-5" dirty="0">
                          <a:latin typeface="Cambria"/>
                          <a:cs typeface="Cambria"/>
                        </a:rPr>
                        <a:t>n</a:t>
                      </a:r>
                      <a:r>
                        <a:rPr sz="1600" dirty="0">
                          <a:latin typeface="Cambria"/>
                          <a:cs typeface="Cambria"/>
                        </a:rPr>
                        <a:t>si</a:t>
                      </a:r>
                      <a:r>
                        <a:rPr sz="1600" spc="5" dirty="0">
                          <a:latin typeface="Cambria"/>
                          <a:cs typeface="Cambria"/>
                        </a:rPr>
                        <a:t>t</a:t>
                      </a:r>
                      <a:r>
                        <a:rPr sz="1600" dirty="0">
                          <a:latin typeface="Cambria"/>
                          <a:cs typeface="Cambria"/>
                        </a:rPr>
                        <a:t>i</a:t>
                      </a:r>
                      <a:r>
                        <a:rPr sz="1600" spc="-10" dirty="0">
                          <a:latin typeface="Cambria"/>
                          <a:cs typeface="Cambria"/>
                        </a:rPr>
                        <a:t>o</a:t>
                      </a:r>
                      <a:r>
                        <a:rPr sz="1600" dirty="0">
                          <a:latin typeface="Cambria"/>
                          <a:cs typeface="Cambria"/>
                        </a:rPr>
                        <a:t>n p</a:t>
                      </a:r>
                      <a:r>
                        <a:rPr sz="1600" spc="-30" dirty="0">
                          <a:latin typeface="Cambria"/>
                          <a:cs typeface="Cambria"/>
                        </a:rPr>
                        <a:t>r</a:t>
                      </a:r>
                      <a:r>
                        <a:rPr sz="1600" spc="-10" dirty="0">
                          <a:latin typeface="Cambria"/>
                          <a:cs typeface="Cambria"/>
                        </a:rPr>
                        <a:t>o</a:t>
                      </a:r>
                      <a:r>
                        <a:rPr sz="1600" spc="-5" dirty="0">
                          <a:latin typeface="Cambria"/>
                          <a:cs typeface="Cambria"/>
                        </a:rPr>
                        <a:t>b</a:t>
                      </a:r>
                      <a:r>
                        <a:rPr sz="1600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600" spc="-5" dirty="0">
                          <a:latin typeface="Cambria"/>
                          <a:cs typeface="Cambria"/>
                        </a:rPr>
                        <a:t>b</a:t>
                      </a:r>
                      <a:r>
                        <a:rPr sz="1600" dirty="0">
                          <a:latin typeface="Cambria"/>
                          <a:cs typeface="Cambria"/>
                        </a:rPr>
                        <a:t>ili</a:t>
                      </a:r>
                      <a:r>
                        <a:rPr sz="1600" spc="5" dirty="0">
                          <a:latin typeface="Cambria"/>
                          <a:cs typeface="Cambria"/>
                        </a:rPr>
                        <a:t>t</a:t>
                      </a:r>
                      <a:r>
                        <a:rPr sz="1600" dirty="0">
                          <a:latin typeface="Cambria"/>
                          <a:cs typeface="Cambria"/>
                        </a:rPr>
                        <a:t>y</a:t>
                      </a:r>
                      <a:r>
                        <a:rPr sz="16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spc="-10" dirty="0">
                          <a:latin typeface="Cambria"/>
                          <a:cs typeface="Cambria"/>
                        </a:rPr>
                        <a:t>m</a:t>
                      </a:r>
                      <a:r>
                        <a:rPr sz="1600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600" spc="5" dirty="0">
                          <a:latin typeface="Cambria"/>
                          <a:cs typeface="Cambria"/>
                        </a:rPr>
                        <a:t>t</a:t>
                      </a:r>
                      <a:r>
                        <a:rPr sz="1600" dirty="0">
                          <a:latin typeface="Cambria"/>
                          <a:cs typeface="Cambria"/>
                        </a:rPr>
                        <a:t>ri</a:t>
                      </a:r>
                      <a:r>
                        <a:rPr sz="1600" spc="-5" dirty="0">
                          <a:latin typeface="Cambria"/>
                          <a:cs typeface="Cambria"/>
                        </a:rPr>
                        <a:t>x</a:t>
                      </a:r>
                      <a:r>
                        <a:rPr sz="1600" dirty="0">
                          <a:latin typeface="Cambria"/>
                          <a:cs typeface="Cambria"/>
                        </a:rPr>
                        <a:t>:</a:t>
                      </a:r>
                      <a:r>
                        <a:rPr sz="1600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dirty="0">
                          <a:latin typeface="Cambria Math"/>
                          <a:cs typeface="Cambria Math"/>
                        </a:rPr>
                        <a:t>𝐴</a:t>
                      </a:r>
                      <a:r>
                        <a:rPr sz="1600" spc="14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600" dirty="0">
                          <a:latin typeface="Cambria Math"/>
                          <a:cs typeface="Cambria Math"/>
                        </a:rPr>
                        <a:t>=</a:t>
                      </a:r>
                      <a:r>
                        <a:rPr sz="1600" spc="12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600" spc="-55" dirty="0">
                          <a:latin typeface="Cambria Math"/>
                          <a:cs typeface="Cambria Math"/>
                        </a:rPr>
                        <a:t>𝑎</a:t>
                      </a:r>
                      <a:r>
                        <a:rPr sz="1600" spc="-7" baseline="-15625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1600" baseline="-15625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1600" spc="150" baseline="-156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600" dirty="0">
                          <a:latin typeface="Cambria Math"/>
                          <a:cs typeface="Cambria Math"/>
                        </a:rPr>
                        <a:t>…</a:t>
                      </a:r>
                      <a:r>
                        <a:rPr sz="1600" spc="-1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600" spc="-5" dirty="0">
                          <a:latin typeface="Cambria Math"/>
                          <a:cs typeface="Cambria Math"/>
                        </a:rPr>
                        <a:t>𝑎</a:t>
                      </a:r>
                      <a:r>
                        <a:rPr sz="1600" baseline="-15625" dirty="0">
                          <a:latin typeface="Cambria Math"/>
                          <a:cs typeface="Cambria Math"/>
                        </a:rPr>
                        <a:t>i$</a:t>
                      </a:r>
                      <a:r>
                        <a:rPr sz="1600" spc="232" baseline="-156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600" dirty="0">
                          <a:latin typeface="Cambria Math"/>
                          <a:cs typeface="Cambria Math"/>
                        </a:rPr>
                        <a:t>…</a:t>
                      </a:r>
                      <a:r>
                        <a:rPr sz="1600" spc="-1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600" spc="-5" dirty="0">
                          <a:latin typeface="Cambria Math"/>
                          <a:cs typeface="Cambria Math"/>
                        </a:rPr>
                        <a:t>𝑎</a:t>
                      </a:r>
                      <a:r>
                        <a:rPr sz="1600" baseline="-15625" dirty="0">
                          <a:latin typeface="Cambria Math"/>
                          <a:cs typeface="Cambria Math"/>
                        </a:rPr>
                        <a:t>𝑁𝑁</a:t>
                      </a:r>
                    </a:p>
                    <a:p>
                      <a:pPr marL="717550" indent="-343535">
                        <a:lnSpc>
                          <a:spcPct val="100000"/>
                        </a:lnSpc>
                        <a:spcBef>
                          <a:spcPts val="980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717550" algn="l"/>
                          <a:tab pos="718185" algn="l"/>
                        </a:tabLst>
                      </a:pPr>
                      <a:r>
                        <a:rPr sz="1600" spc="-5" dirty="0">
                          <a:latin typeface="Cambria"/>
                          <a:cs typeface="Cambria"/>
                        </a:rPr>
                        <a:t>Последовательность </a:t>
                      </a:r>
                      <a:r>
                        <a:rPr sz="1600" spc="-10" dirty="0">
                          <a:latin typeface="Cambria"/>
                          <a:cs typeface="Cambria"/>
                        </a:rPr>
                        <a:t>наблюдений</a:t>
                      </a:r>
                      <a:r>
                        <a:rPr sz="16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dirty="0">
                          <a:latin typeface="Cambria"/>
                          <a:cs typeface="Cambria"/>
                        </a:rPr>
                        <a:t>/</a:t>
                      </a:r>
                      <a:r>
                        <a:rPr sz="1600" spc="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spc="-10" dirty="0">
                          <a:latin typeface="Cambria"/>
                          <a:cs typeface="Cambria"/>
                        </a:rPr>
                        <a:t>observations:</a:t>
                      </a:r>
                      <a:endParaRPr sz="1600" dirty="0">
                        <a:latin typeface="Cambria"/>
                        <a:cs typeface="Cambria"/>
                      </a:endParaRPr>
                    </a:p>
                    <a:p>
                      <a:pPr marL="77914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600" dirty="0">
                          <a:latin typeface="Cambria Math"/>
                          <a:cs typeface="Cambria Math"/>
                        </a:rPr>
                        <a:t>𝑂</a:t>
                      </a:r>
                      <a:r>
                        <a:rPr sz="1600" spc="17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600" dirty="0">
                          <a:latin typeface="Cambria Math"/>
                          <a:cs typeface="Cambria Math"/>
                        </a:rPr>
                        <a:t>=</a:t>
                      </a:r>
                      <a:r>
                        <a:rPr sz="1600" spc="12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600" spc="-120" dirty="0">
                          <a:latin typeface="Cambria Math"/>
                          <a:cs typeface="Cambria Math"/>
                        </a:rPr>
                        <a:t>𝑜</a:t>
                      </a:r>
                      <a:r>
                        <a:rPr sz="1600" baseline="-15625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1600" spc="150" baseline="-156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600" dirty="0">
                          <a:latin typeface="Cambria Math"/>
                          <a:cs typeface="Cambria Math"/>
                        </a:rPr>
                        <a:t>…</a:t>
                      </a:r>
                      <a:r>
                        <a:rPr sz="1600" spc="-1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600" spc="10" dirty="0">
                          <a:latin typeface="Cambria Math"/>
                          <a:cs typeface="Cambria Math"/>
                        </a:rPr>
                        <a:t>𝑜</a:t>
                      </a:r>
                      <a:r>
                        <a:rPr sz="1600" baseline="-15625" dirty="0">
                          <a:latin typeface="Cambria Math"/>
                          <a:cs typeface="Cambria Math"/>
                        </a:rPr>
                        <a:t>𝑇</a:t>
                      </a:r>
                    </a:p>
                    <a:p>
                      <a:pPr marL="717550" marR="444500" indent="-342900">
                        <a:lnSpc>
                          <a:spcPts val="2590"/>
                        </a:lnSpc>
                        <a:spcBef>
                          <a:spcPts val="894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717550" algn="l"/>
                          <a:tab pos="718185" algn="l"/>
                        </a:tabLst>
                      </a:pPr>
                      <a:r>
                        <a:rPr sz="1600" spc="-5" dirty="0">
                          <a:latin typeface="Cambria"/>
                          <a:cs typeface="Cambria"/>
                        </a:rPr>
                        <a:t>Последовательность</a:t>
                      </a:r>
                      <a:r>
                        <a:rPr sz="16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spc="-5" dirty="0">
                          <a:latin typeface="Cambria"/>
                          <a:cs typeface="Cambria"/>
                        </a:rPr>
                        <a:t>вероятностей</a:t>
                      </a:r>
                      <a:r>
                        <a:rPr sz="1600" spc="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spc="-10" dirty="0">
                          <a:latin typeface="Cambria"/>
                          <a:cs typeface="Cambria"/>
                        </a:rPr>
                        <a:t>наблюдений</a:t>
                      </a:r>
                      <a:r>
                        <a:rPr sz="1600" spc="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dirty="0">
                          <a:latin typeface="Cambria"/>
                          <a:cs typeface="Cambria"/>
                        </a:rPr>
                        <a:t>/ </a:t>
                      </a:r>
                      <a:r>
                        <a:rPr sz="1600" spc="-5" dirty="0">
                          <a:latin typeface="Cambria"/>
                          <a:cs typeface="Cambria"/>
                        </a:rPr>
                        <a:t>emission </a:t>
                      </a:r>
                      <a:r>
                        <a:rPr sz="1600" spc="-47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spc="-5" dirty="0">
                          <a:latin typeface="Cambria"/>
                          <a:cs typeface="Cambria"/>
                        </a:rPr>
                        <a:t>probabilities:</a:t>
                      </a:r>
                      <a:r>
                        <a:rPr sz="16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dirty="0">
                          <a:latin typeface="Cambria Math"/>
                          <a:cs typeface="Cambria Math"/>
                        </a:rPr>
                        <a:t>𝐵</a:t>
                      </a:r>
                      <a:r>
                        <a:rPr sz="1600" spc="19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600" dirty="0">
                          <a:latin typeface="Cambria Math"/>
                          <a:cs typeface="Cambria Math"/>
                        </a:rPr>
                        <a:t>=</a:t>
                      </a:r>
                      <a:r>
                        <a:rPr sz="1600" spc="12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600" spc="55" dirty="0">
                          <a:latin typeface="Cambria Math"/>
                          <a:cs typeface="Cambria Math"/>
                        </a:rPr>
                        <a:t>𝑏</a:t>
                      </a:r>
                      <a:r>
                        <a:rPr sz="1600" spc="82" baseline="-15625" dirty="0">
                          <a:latin typeface="Cambria Math"/>
                          <a:cs typeface="Cambria Math"/>
                        </a:rPr>
                        <a:t>i</a:t>
                      </a:r>
                      <a:r>
                        <a:rPr sz="1600" spc="55" dirty="0">
                          <a:latin typeface="Cambria Math"/>
                          <a:cs typeface="Cambria Math"/>
                        </a:rPr>
                        <a:t>(𝑜</a:t>
                      </a:r>
                      <a:r>
                        <a:rPr sz="1600" spc="82" baseline="-15625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1600" spc="55" dirty="0">
                          <a:latin typeface="Cambria Math"/>
                          <a:cs typeface="Cambria Math"/>
                        </a:rPr>
                        <a:t>)</a:t>
                      </a:r>
                      <a:endParaRPr sz="1600" dirty="0">
                        <a:latin typeface="Cambria Math"/>
                        <a:cs typeface="Cambria Math"/>
                      </a:endParaRPr>
                    </a:p>
                    <a:p>
                      <a:pPr marL="717550" indent="-343535">
                        <a:lnSpc>
                          <a:spcPts val="2615"/>
                        </a:lnSpc>
                        <a:spcBef>
                          <a:spcPts val="785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717550" algn="l"/>
                          <a:tab pos="718185" algn="l"/>
                        </a:tabLst>
                      </a:pPr>
                      <a:r>
                        <a:rPr sz="1600" spc="-15" dirty="0">
                          <a:latin typeface="Cambria"/>
                          <a:cs typeface="Cambria"/>
                        </a:rPr>
                        <a:t>Исходное</a:t>
                      </a:r>
                      <a:r>
                        <a:rPr sz="16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spc="-5" dirty="0">
                          <a:latin typeface="Cambria"/>
                          <a:cs typeface="Cambria"/>
                        </a:rPr>
                        <a:t>распределение</a:t>
                      </a:r>
                      <a:r>
                        <a:rPr sz="16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spc="-5" dirty="0">
                          <a:latin typeface="Cambria"/>
                          <a:cs typeface="Cambria"/>
                        </a:rPr>
                        <a:t>вероятностей</a:t>
                      </a:r>
                      <a:r>
                        <a:rPr sz="1600" spc="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spc="-5" dirty="0">
                          <a:latin typeface="Cambria"/>
                          <a:cs typeface="Cambria"/>
                        </a:rPr>
                        <a:t>состояний:</a:t>
                      </a:r>
                      <a:r>
                        <a:rPr sz="160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dirty="0">
                          <a:latin typeface="Cambria Math"/>
                          <a:cs typeface="Cambria Math"/>
                        </a:rPr>
                        <a:t>𝜋</a:t>
                      </a:r>
                      <a:r>
                        <a:rPr sz="1600" spc="17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600" dirty="0">
                          <a:latin typeface="Cambria Math"/>
                          <a:cs typeface="Cambria Math"/>
                        </a:rPr>
                        <a:t>=</a:t>
                      </a:r>
                    </a:p>
                    <a:p>
                      <a:pPr marL="717550">
                        <a:lnSpc>
                          <a:spcPts val="2615"/>
                        </a:lnSpc>
                      </a:pPr>
                      <a:r>
                        <a:rPr sz="1600" spc="-60" dirty="0">
                          <a:latin typeface="Cambria Math"/>
                          <a:cs typeface="Cambria Math"/>
                        </a:rPr>
                        <a:t>𝜋</a:t>
                      </a:r>
                      <a:r>
                        <a:rPr sz="1600" baseline="-15625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1600" spc="150" baseline="-156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600" dirty="0">
                          <a:latin typeface="Cambria Math"/>
                          <a:cs typeface="Cambria Math"/>
                        </a:rPr>
                        <a:t>…</a:t>
                      </a:r>
                      <a:r>
                        <a:rPr sz="1600" spc="-1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600" spc="-5" dirty="0">
                          <a:latin typeface="Cambria Math"/>
                          <a:cs typeface="Cambria Math"/>
                        </a:rPr>
                        <a:t>𝜋</a:t>
                      </a:r>
                      <a:r>
                        <a:rPr sz="1600" baseline="-15625" dirty="0">
                          <a:latin typeface="Cambria Math"/>
                          <a:cs typeface="Cambria Math"/>
                        </a:rPr>
                        <a:t>𝑁</a:t>
                      </a:r>
                    </a:p>
                  </a:txBody>
                  <a:tcPr marL="0" marR="0" marT="6985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60</a:t>
                      </a:r>
                      <a:endParaRPr sz="1200" dirty="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791BD6-8700-5DB5-43C0-1EB4C9DC5EEF}"/>
              </a:ext>
            </a:extLst>
          </p:cNvPr>
          <p:cNvSpPr txBox="1"/>
          <p:nvPr/>
        </p:nvSpPr>
        <p:spPr>
          <a:xfrm>
            <a:off x="5105400" y="2057400"/>
            <a:ext cx="472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FF0000"/>
                </a:solidFill>
              </a:rPr>
              <a:t>Множество </a:t>
            </a:r>
          </a:p>
          <a:p>
            <a:r>
              <a:rPr lang="ru-RU" sz="2400" b="1" dirty="0">
                <a:solidFill>
                  <a:srgbClr val="FF0000"/>
                </a:solidFill>
              </a:rPr>
              <a:t>возможных </a:t>
            </a:r>
            <a:r>
              <a:rPr lang="en-US" sz="2400" b="1" dirty="0">
                <a:solidFill>
                  <a:srgbClr val="FF0000"/>
                </a:solidFill>
              </a:rPr>
              <a:t>POS </a:t>
            </a:r>
            <a:r>
              <a:rPr lang="ru-RU" sz="2400" b="1" dirty="0">
                <a:solidFill>
                  <a:srgbClr val="FF0000"/>
                </a:solidFill>
              </a:rPr>
              <a:t>тэгов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BE6090-DECC-197F-B792-17A03B4FAE50}"/>
              </a:ext>
            </a:extLst>
          </p:cNvPr>
          <p:cNvSpPr txBox="1"/>
          <p:nvPr/>
        </p:nvSpPr>
        <p:spPr>
          <a:xfrm>
            <a:off x="5867400" y="2743200"/>
            <a:ext cx="472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POS </a:t>
            </a:r>
            <a:r>
              <a:rPr lang="ru-RU" sz="2400" b="1" dirty="0">
                <a:solidFill>
                  <a:srgbClr val="FF0000"/>
                </a:solidFill>
              </a:rPr>
              <a:t>тэг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ru-RU" sz="2400" b="1" dirty="0">
                <a:solidFill>
                  <a:srgbClr val="FF0000"/>
                </a:solidFill>
              </a:rPr>
              <a:t>при условии </a:t>
            </a:r>
          </a:p>
          <a:p>
            <a:r>
              <a:rPr lang="ru-RU" sz="2400" b="1" dirty="0">
                <a:solidFill>
                  <a:srgbClr val="FF0000"/>
                </a:solidFill>
              </a:rPr>
              <a:t>другого  </a:t>
            </a:r>
            <a:r>
              <a:rPr lang="en-US" sz="2400" b="1" dirty="0">
                <a:solidFill>
                  <a:srgbClr val="FF0000"/>
                </a:solidFill>
              </a:rPr>
              <a:t>POS </a:t>
            </a:r>
            <a:r>
              <a:rPr lang="ru-RU" sz="2400" b="1" dirty="0">
                <a:solidFill>
                  <a:srgbClr val="FF0000"/>
                </a:solidFill>
              </a:rPr>
              <a:t>тэг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ECEF47-9716-00E2-822F-C42338C9ABF8}"/>
              </a:ext>
            </a:extLst>
          </p:cNvPr>
          <p:cNvSpPr txBox="1"/>
          <p:nvPr/>
        </p:nvSpPr>
        <p:spPr>
          <a:xfrm>
            <a:off x="5029200" y="3565232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FF0000"/>
                </a:solidFill>
              </a:rPr>
              <a:t>Слова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EC24F5-D8A2-EA1E-5971-606F0DD42FFC}"/>
              </a:ext>
            </a:extLst>
          </p:cNvPr>
          <p:cNvSpPr txBox="1"/>
          <p:nvPr/>
        </p:nvSpPr>
        <p:spPr>
          <a:xfrm>
            <a:off x="5715000" y="4396890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FF0000"/>
                </a:solidFill>
              </a:rPr>
              <a:t>Вероятности слов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D21125-AA13-F54A-9874-50630AABAC5A}"/>
              </a:ext>
            </a:extLst>
          </p:cNvPr>
          <p:cNvSpPr txBox="1"/>
          <p:nvPr/>
        </p:nvSpPr>
        <p:spPr>
          <a:xfrm>
            <a:off x="4626673" y="5052516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FF0000"/>
                </a:solidFill>
              </a:rPr>
              <a:t>Вероятности </a:t>
            </a:r>
            <a:r>
              <a:rPr lang="en-US" sz="2400" b="1" dirty="0">
                <a:solidFill>
                  <a:srgbClr val="FF0000"/>
                </a:solidFill>
              </a:rPr>
              <a:t>POS-</a:t>
            </a:r>
            <a:r>
              <a:rPr lang="ru-RU" sz="2400" b="1" dirty="0">
                <a:solidFill>
                  <a:srgbClr val="FF0000"/>
                </a:solidFill>
              </a:rPr>
              <a:t>тэгов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2209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809454"/>
              </p:ext>
            </p:extLst>
          </p:nvPr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spc="-35" dirty="0">
                          <a:latin typeface="Cambria"/>
                          <a:cs typeface="Cambria"/>
                        </a:rPr>
                        <a:t>Markov</a:t>
                      </a:r>
                      <a:r>
                        <a:rPr sz="48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4800" dirty="0">
                          <a:latin typeface="Cambria"/>
                          <a:cs typeface="Cambria"/>
                        </a:rPr>
                        <a:t>assumption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3450" dirty="0">
                        <a:latin typeface="Times New Roman"/>
                        <a:cs typeface="Times New Roman"/>
                      </a:endParaRPr>
                    </a:p>
                    <a:p>
                      <a:pPr marL="735330">
                        <a:lnSpc>
                          <a:spcPts val="2520"/>
                        </a:lnSpc>
                      </a:pPr>
                      <a:r>
                        <a:rPr sz="2200" spc="-5" dirty="0">
                          <a:latin typeface="Cambria"/>
                          <a:cs typeface="Cambria"/>
                        </a:rPr>
                        <a:t>Предполагаем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spc="-5" dirty="0">
                          <a:latin typeface="Cambria"/>
                          <a:cs typeface="Cambria"/>
                        </a:rPr>
                        <a:t>марковское</a:t>
                      </a:r>
                      <a:r>
                        <a:rPr sz="2200" i="1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spc="-10" dirty="0">
                          <a:latin typeface="Cambria"/>
                          <a:cs typeface="Cambria"/>
                        </a:rPr>
                        <a:t>свойство</a:t>
                      </a:r>
                      <a:r>
                        <a:rPr sz="2200" i="1" dirty="0">
                          <a:latin typeface="Cambria"/>
                          <a:cs typeface="Cambria"/>
                        </a:rPr>
                        <a:t> /</a:t>
                      </a:r>
                      <a:r>
                        <a:rPr sz="2200" i="1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spc="-15" dirty="0">
                          <a:latin typeface="Cambria"/>
                          <a:cs typeface="Cambria"/>
                        </a:rPr>
                        <a:t>Markov</a:t>
                      </a:r>
                      <a:r>
                        <a:rPr sz="2200" i="1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spc="-5" dirty="0">
                          <a:latin typeface="Cambria"/>
                          <a:cs typeface="Cambria"/>
                        </a:rPr>
                        <a:t>assumption</a:t>
                      </a:r>
                      <a:endParaRPr sz="2200" dirty="0">
                        <a:latin typeface="Cambria"/>
                        <a:cs typeface="Cambria"/>
                      </a:endParaRPr>
                    </a:p>
                    <a:p>
                      <a:pPr marL="735330">
                        <a:lnSpc>
                          <a:spcPts val="2520"/>
                        </a:lnSpc>
                      </a:pPr>
                      <a:r>
                        <a:rPr sz="2200" spc="-5" dirty="0">
                          <a:latin typeface="Cambria"/>
                          <a:cs typeface="Cambria"/>
                        </a:rPr>
                        <a:t>(как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 в 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n-граммных 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языковых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5" dirty="0">
                          <a:latin typeface="Cambria"/>
                          <a:cs typeface="Cambria"/>
                        </a:rPr>
                        <a:t>моделях):</a:t>
                      </a:r>
                      <a:endParaRPr sz="2200" dirty="0">
                        <a:latin typeface="Cambria"/>
                        <a:cs typeface="Cambria"/>
                      </a:endParaRPr>
                    </a:p>
                    <a:p>
                      <a:pPr marL="1078230" marR="1023619" indent="-342900">
                        <a:lnSpc>
                          <a:spcPts val="2400"/>
                        </a:lnSpc>
                        <a:spcBef>
                          <a:spcPts val="1935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  <a:tab pos="1078865" algn="l"/>
                        </a:tabLst>
                      </a:pPr>
                      <a:r>
                        <a:rPr sz="2200" spc="-5" dirty="0">
                          <a:latin typeface="Cambria"/>
                          <a:cs typeface="Cambria"/>
                        </a:rPr>
                        <a:t>встречаемость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каждого тега</a:t>
                      </a:r>
                      <a:r>
                        <a:rPr sz="22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в</a:t>
                      </a:r>
                      <a:r>
                        <a:rPr sz="22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определенном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месте </a:t>
                      </a:r>
                      <a:r>
                        <a:rPr sz="2200" spc="-47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цепочки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 зависит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только </a:t>
                      </a:r>
                      <a:r>
                        <a:rPr sz="2200" spc="-20" dirty="0" err="1">
                          <a:latin typeface="Cambria"/>
                          <a:cs typeface="Cambria"/>
                        </a:rPr>
                        <a:t>от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 err="1">
                          <a:latin typeface="Cambria"/>
                          <a:cs typeface="Cambria"/>
                        </a:rPr>
                        <a:t>предыдущего</a:t>
                      </a:r>
                      <a:r>
                        <a:rPr lang="en-US" sz="2200" dirty="0">
                          <a:latin typeface="Cambria"/>
                          <a:cs typeface="Cambria"/>
                        </a:rPr>
                        <a:t>/</a:t>
                      </a:r>
                      <a:r>
                        <a:rPr lang="ru-RU" sz="2200" dirty="0">
                          <a:latin typeface="Cambria"/>
                          <a:cs typeface="Cambria"/>
                        </a:rPr>
                        <a:t>их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тега</a:t>
                      </a:r>
                    </a:p>
                    <a:p>
                      <a:pPr marL="1078230">
                        <a:lnSpc>
                          <a:spcPts val="2360"/>
                        </a:lnSpc>
                        <a:tabLst>
                          <a:tab pos="2962275" algn="l"/>
                        </a:tabLst>
                      </a:pPr>
                      <a:r>
                        <a:rPr sz="2200" dirty="0">
                          <a:latin typeface="Cambria Math"/>
                          <a:cs typeface="Cambria Math"/>
                        </a:rPr>
                        <a:t>𝑃</a:t>
                      </a:r>
                      <a:r>
                        <a:rPr sz="2200" spc="48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35" dirty="0">
                          <a:latin typeface="Cambria Math"/>
                          <a:cs typeface="Cambria Math"/>
                        </a:rPr>
                        <a:t>𝑞</a:t>
                      </a:r>
                      <a:r>
                        <a:rPr sz="2400" spc="52" baseline="-15625" dirty="0">
                          <a:latin typeface="Cambria Math"/>
                          <a:cs typeface="Cambria Math"/>
                        </a:rPr>
                        <a:t>i </a:t>
                      </a:r>
                      <a:r>
                        <a:rPr sz="2400" spc="157" baseline="-156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30" dirty="0">
                          <a:latin typeface="Cambria Math"/>
                          <a:cs typeface="Cambria Math"/>
                        </a:rPr>
                        <a:t>𝑞</a:t>
                      </a:r>
                      <a:r>
                        <a:rPr sz="2400" spc="-44" baseline="-15625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2400" spc="150" baseline="-156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…</a:t>
                      </a:r>
                      <a:r>
                        <a:rPr sz="2200" spc="-1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235" dirty="0">
                          <a:latin typeface="Cambria Math"/>
                          <a:cs typeface="Cambria Math"/>
                        </a:rPr>
                        <a:t>𝑞</a:t>
                      </a:r>
                      <a:r>
                        <a:rPr sz="2400" spc="352" baseline="-15625" dirty="0">
                          <a:latin typeface="Cambria Math"/>
                          <a:cs typeface="Cambria Math"/>
                        </a:rPr>
                        <a:t>i'1	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=</a:t>
                      </a:r>
                      <a:r>
                        <a:rPr sz="2200" spc="9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125" dirty="0">
                          <a:latin typeface="Cambria Math"/>
                          <a:cs typeface="Cambria Math"/>
                        </a:rPr>
                        <a:t>𝑃(𝑞</a:t>
                      </a:r>
                      <a:r>
                        <a:rPr sz="2400" spc="187" baseline="-15625" dirty="0">
                          <a:latin typeface="Cambria Math"/>
                          <a:cs typeface="Cambria Math"/>
                        </a:rPr>
                        <a:t>i</a:t>
                      </a:r>
                      <a:r>
                        <a:rPr sz="2200" spc="125" dirty="0">
                          <a:latin typeface="Cambria Math"/>
                          <a:cs typeface="Cambria Math"/>
                        </a:rPr>
                        <a:t>|𝑞</a:t>
                      </a:r>
                      <a:r>
                        <a:rPr sz="2400" spc="187" baseline="-15625" dirty="0">
                          <a:latin typeface="Cambria Math"/>
                          <a:cs typeface="Cambria Math"/>
                        </a:rPr>
                        <a:t>i'1</a:t>
                      </a:r>
                      <a:r>
                        <a:rPr sz="2200" spc="125" dirty="0">
                          <a:latin typeface="Cambria Math"/>
                          <a:cs typeface="Cambria Math"/>
                        </a:rPr>
                        <a:t>)</a:t>
                      </a:r>
                      <a:endParaRPr sz="2200" dirty="0">
                        <a:latin typeface="Cambria Math"/>
                        <a:cs typeface="Cambria Math"/>
                      </a:endParaRPr>
                    </a:p>
                    <a:p>
                      <a:pPr marL="1078230" marR="1444625" indent="-342900">
                        <a:lnSpc>
                          <a:spcPct val="89100"/>
                        </a:lnSpc>
                        <a:spcBef>
                          <a:spcPts val="2065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  <a:tab pos="1078865" algn="l"/>
                        </a:tabLst>
                      </a:pPr>
                      <a:r>
                        <a:rPr lang="ru-RU" sz="2200" spc="-5" dirty="0">
                          <a:latin typeface="Cambria"/>
                          <a:cs typeface="Cambria"/>
                        </a:rPr>
                        <a:t>Возможность слова находится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в 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том или</a:t>
                      </a:r>
                      <a:r>
                        <a:rPr sz="22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ином месте </a:t>
                      </a:r>
                      <a:r>
                        <a:rPr sz="2200" spc="-47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цепочки, полностью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определяется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тегом (а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 не, </a:t>
                      </a:r>
                      <a:r>
                        <a:rPr sz="22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допустим,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 соседними</a:t>
                      </a:r>
                      <a:r>
                        <a:rPr sz="22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словами)</a:t>
                      </a:r>
                      <a:endParaRPr sz="2200" dirty="0">
                        <a:latin typeface="Cambria"/>
                        <a:cs typeface="Cambria"/>
                      </a:endParaRPr>
                    </a:p>
                    <a:p>
                      <a:pPr marL="1139825">
                        <a:lnSpc>
                          <a:spcPts val="2400"/>
                        </a:lnSpc>
                        <a:tabLst>
                          <a:tab pos="3780154" algn="l"/>
                        </a:tabLst>
                      </a:pPr>
                      <a:r>
                        <a:rPr sz="2200" dirty="0">
                          <a:latin typeface="Cambria Math"/>
                          <a:cs typeface="Cambria Math"/>
                        </a:rPr>
                        <a:t>𝑃</a:t>
                      </a:r>
                      <a:r>
                        <a:rPr sz="2200" spc="484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20" dirty="0">
                          <a:latin typeface="Cambria Math"/>
                          <a:cs typeface="Cambria Math"/>
                        </a:rPr>
                        <a:t>𝑜</a:t>
                      </a:r>
                      <a:r>
                        <a:rPr sz="2400" spc="30" baseline="-15625" dirty="0">
                          <a:latin typeface="Cambria Math"/>
                          <a:cs typeface="Cambria Math"/>
                        </a:rPr>
                        <a:t>i </a:t>
                      </a:r>
                      <a:r>
                        <a:rPr sz="2400" spc="179" baseline="-156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30" dirty="0">
                          <a:latin typeface="Cambria Math"/>
                          <a:cs typeface="Cambria Math"/>
                        </a:rPr>
                        <a:t>𝑞</a:t>
                      </a:r>
                      <a:r>
                        <a:rPr sz="2400" spc="-44" baseline="-15625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2400" spc="150" baseline="-156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…</a:t>
                      </a:r>
                      <a:r>
                        <a:rPr sz="2200" spc="-12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65" dirty="0">
                          <a:latin typeface="Cambria Math"/>
                          <a:cs typeface="Cambria Math"/>
                        </a:rPr>
                        <a:t>𝑞</a:t>
                      </a:r>
                      <a:r>
                        <a:rPr sz="2400" spc="97" baseline="-15625" dirty="0">
                          <a:latin typeface="Cambria Math"/>
                          <a:cs typeface="Cambria Math"/>
                        </a:rPr>
                        <a:t>𝑇</a:t>
                      </a:r>
                      <a:r>
                        <a:rPr sz="2200" spc="65" dirty="0">
                          <a:latin typeface="Cambria Math"/>
                          <a:cs typeface="Cambria Math"/>
                        </a:rPr>
                        <a:t>,</a:t>
                      </a:r>
                      <a:r>
                        <a:rPr sz="2200" spc="-12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45" dirty="0">
                          <a:latin typeface="Cambria Math"/>
                          <a:cs typeface="Cambria Math"/>
                        </a:rPr>
                        <a:t>𝑜</a:t>
                      </a:r>
                      <a:r>
                        <a:rPr sz="2400" spc="-67" baseline="-15625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2400" spc="157" baseline="-156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…</a:t>
                      </a:r>
                      <a:r>
                        <a:rPr sz="2200" spc="-1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20" dirty="0">
                          <a:latin typeface="Cambria Math"/>
                          <a:cs typeface="Cambria Math"/>
                        </a:rPr>
                        <a:t>𝑜</a:t>
                      </a:r>
                      <a:r>
                        <a:rPr sz="2400" spc="30" baseline="-15625" dirty="0">
                          <a:latin typeface="Cambria Math"/>
                          <a:cs typeface="Cambria Math"/>
                        </a:rPr>
                        <a:t>𝑇	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=</a:t>
                      </a:r>
                      <a:r>
                        <a:rPr sz="2200" spc="8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55" dirty="0">
                          <a:latin typeface="Cambria Math"/>
                          <a:cs typeface="Cambria Math"/>
                        </a:rPr>
                        <a:t>𝑃(𝑜</a:t>
                      </a:r>
                      <a:r>
                        <a:rPr sz="2400" spc="82" baseline="-15625" dirty="0">
                          <a:latin typeface="Cambria Math"/>
                          <a:cs typeface="Cambria Math"/>
                        </a:rPr>
                        <a:t>i</a:t>
                      </a:r>
                      <a:r>
                        <a:rPr sz="2200" spc="55" dirty="0">
                          <a:latin typeface="Cambria Math"/>
                          <a:cs typeface="Cambria Math"/>
                        </a:rPr>
                        <a:t>|𝑞</a:t>
                      </a:r>
                      <a:r>
                        <a:rPr sz="2400" spc="82" baseline="-15625" dirty="0">
                          <a:latin typeface="Cambria Math"/>
                          <a:cs typeface="Cambria Math"/>
                        </a:rPr>
                        <a:t>i</a:t>
                      </a:r>
                      <a:r>
                        <a:rPr sz="2200" spc="55" dirty="0">
                          <a:latin typeface="Cambria Math"/>
                          <a:cs typeface="Cambria Math"/>
                        </a:rPr>
                        <a:t>)</a:t>
                      </a:r>
                      <a:endParaRPr sz="2200" dirty="0">
                        <a:latin typeface="Cambria Math"/>
                        <a:cs typeface="Cambria Math"/>
                      </a:endParaRPr>
                    </a:p>
                    <a:p>
                      <a:pPr marL="951230" indent="-216535">
                        <a:lnSpc>
                          <a:spcPct val="100000"/>
                        </a:lnSpc>
                        <a:spcBef>
                          <a:spcPts val="1750"/>
                        </a:spcBef>
                        <a:buFont typeface="Cambria"/>
                        <a:buChar char="&gt;"/>
                        <a:tabLst>
                          <a:tab pos="951865" algn="l"/>
                        </a:tabLst>
                      </a:pPr>
                      <a:r>
                        <a:rPr sz="2200" i="1" spc="-5" dirty="0">
                          <a:latin typeface="Cambria"/>
                          <a:cs typeface="Cambria"/>
                        </a:rPr>
                        <a:t>марковская</a:t>
                      </a:r>
                      <a:r>
                        <a:rPr sz="2200" i="1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spc="-5" dirty="0" err="1">
                          <a:latin typeface="Cambria"/>
                          <a:cs typeface="Cambria"/>
                        </a:rPr>
                        <a:t>модель</a:t>
                      </a:r>
                      <a:r>
                        <a:rPr sz="2200" i="1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lang="en-US" sz="2200" i="1" spc="-5" dirty="0">
                          <a:latin typeface="Cambria"/>
                          <a:cs typeface="Cambria"/>
                        </a:rPr>
                        <a:t>n</a:t>
                      </a:r>
                      <a:r>
                        <a:rPr sz="2200" i="1" spc="-5" dirty="0">
                          <a:latin typeface="Cambria"/>
                          <a:cs typeface="Cambria"/>
                        </a:rPr>
                        <a:t>-</a:t>
                      </a:r>
                      <a:r>
                        <a:rPr sz="2200" i="1" spc="-5" dirty="0" err="1">
                          <a:latin typeface="Cambria"/>
                          <a:cs typeface="Cambria"/>
                        </a:rPr>
                        <a:t>го</a:t>
                      </a:r>
                      <a:r>
                        <a:rPr sz="2200" i="1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spc="-5" dirty="0">
                          <a:latin typeface="Cambria"/>
                          <a:cs typeface="Cambria"/>
                        </a:rPr>
                        <a:t>порядка</a:t>
                      </a:r>
                      <a:endParaRPr sz="2200" dirty="0">
                        <a:latin typeface="Cambria"/>
                        <a:cs typeface="Cambria"/>
                      </a:endParaRPr>
                    </a:p>
                  </a:txBody>
                  <a:tcPr marL="0" marR="0" marT="1905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61</a:t>
                      </a:r>
                      <a:endParaRPr sz="1200" dirty="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1538841" y="3671856"/>
            <a:ext cx="1577975" cy="259079"/>
          </a:xfrm>
          <a:custGeom>
            <a:avLst/>
            <a:gdLst/>
            <a:ahLst/>
            <a:cxnLst/>
            <a:rect l="l" t="t" r="r" b="b"/>
            <a:pathLst>
              <a:path w="1577975" h="259079">
                <a:moveTo>
                  <a:pt x="381495" y="2481"/>
                </a:moveTo>
                <a:lnTo>
                  <a:pt x="360485" y="2481"/>
                </a:lnTo>
                <a:lnTo>
                  <a:pt x="360485" y="256369"/>
                </a:lnTo>
                <a:lnTo>
                  <a:pt x="381495" y="256369"/>
                </a:lnTo>
                <a:lnTo>
                  <a:pt x="381495" y="2481"/>
                </a:lnTo>
                <a:close/>
              </a:path>
              <a:path w="1577975" h="259079">
                <a:moveTo>
                  <a:pt x="82537" y="0"/>
                </a:moveTo>
                <a:lnTo>
                  <a:pt x="47322" y="16592"/>
                </a:lnTo>
                <a:lnTo>
                  <a:pt x="21349" y="45361"/>
                </a:lnTo>
                <a:lnTo>
                  <a:pt x="5337" y="83816"/>
                </a:lnTo>
                <a:lnTo>
                  <a:pt x="0" y="129467"/>
                </a:lnTo>
                <a:lnTo>
                  <a:pt x="1330" y="153244"/>
                </a:lnTo>
                <a:lnTo>
                  <a:pt x="11970" y="195297"/>
                </a:lnTo>
                <a:lnTo>
                  <a:pt x="33090" y="229421"/>
                </a:lnTo>
                <a:lnTo>
                  <a:pt x="82537" y="258799"/>
                </a:lnTo>
                <a:lnTo>
                  <a:pt x="85811" y="248295"/>
                </a:lnTo>
                <a:lnTo>
                  <a:pt x="71064" y="241763"/>
                </a:lnTo>
                <a:lnTo>
                  <a:pt x="58338" y="232674"/>
                </a:lnTo>
                <a:lnTo>
                  <a:pt x="32234" y="190288"/>
                </a:lnTo>
                <a:lnTo>
                  <a:pt x="24560" y="150929"/>
                </a:lnTo>
                <a:lnTo>
                  <a:pt x="23601" y="128103"/>
                </a:lnTo>
                <a:lnTo>
                  <a:pt x="24560" y="106024"/>
                </a:lnTo>
                <a:lnTo>
                  <a:pt x="32234" y="67723"/>
                </a:lnTo>
                <a:lnTo>
                  <a:pt x="58440" y="26006"/>
                </a:lnTo>
                <a:lnTo>
                  <a:pt x="86220" y="10505"/>
                </a:lnTo>
                <a:lnTo>
                  <a:pt x="82537" y="0"/>
                </a:lnTo>
                <a:close/>
              </a:path>
              <a:path w="1577975" h="259079">
                <a:moveTo>
                  <a:pt x="1495165" y="0"/>
                </a:moveTo>
                <a:lnTo>
                  <a:pt x="1491482" y="10505"/>
                </a:lnTo>
                <a:lnTo>
                  <a:pt x="1506463" y="17006"/>
                </a:lnTo>
                <a:lnTo>
                  <a:pt x="1519347" y="26006"/>
                </a:lnTo>
                <a:lnTo>
                  <a:pt x="1545507" y="67723"/>
                </a:lnTo>
                <a:lnTo>
                  <a:pt x="1553146" y="106024"/>
                </a:lnTo>
                <a:lnTo>
                  <a:pt x="1554101" y="128103"/>
                </a:lnTo>
                <a:lnTo>
                  <a:pt x="1553142" y="150929"/>
                </a:lnTo>
                <a:lnTo>
                  <a:pt x="1545468" y="190288"/>
                </a:lnTo>
                <a:lnTo>
                  <a:pt x="1519364" y="232674"/>
                </a:lnTo>
                <a:lnTo>
                  <a:pt x="1491891" y="248295"/>
                </a:lnTo>
                <a:lnTo>
                  <a:pt x="1495165" y="258799"/>
                </a:lnTo>
                <a:lnTo>
                  <a:pt x="1530465" y="242241"/>
                </a:lnTo>
                <a:lnTo>
                  <a:pt x="1556420" y="213574"/>
                </a:lnTo>
                <a:lnTo>
                  <a:pt x="1572382" y="175187"/>
                </a:lnTo>
                <a:lnTo>
                  <a:pt x="1577703" y="129467"/>
                </a:lnTo>
                <a:lnTo>
                  <a:pt x="1576368" y="105742"/>
                </a:lnTo>
                <a:lnTo>
                  <a:pt x="1565693" y="63689"/>
                </a:lnTo>
                <a:lnTo>
                  <a:pt x="1544522" y="29455"/>
                </a:lnTo>
                <a:lnTo>
                  <a:pt x="1513928" y="6774"/>
                </a:lnTo>
                <a:lnTo>
                  <a:pt x="14951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00753" y="5132356"/>
            <a:ext cx="2333625" cy="259079"/>
          </a:xfrm>
          <a:custGeom>
            <a:avLst/>
            <a:gdLst/>
            <a:ahLst/>
            <a:cxnLst/>
            <a:rect l="l" t="t" r="r" b="b"/>
            <a:pathLst>
              <a:path w="2333625" h="259079">
                <a:moveTo>
                  <a:pt x="376478" y="2481"/>
                </a:moveTo>
                <a:lnTo>
                  <a:pt x="355469" y="2481"/>
                </a:lnTo>
                <a:lnTo>
                  <a:pt x="355469" y="256369"/>
                </a:lnTo>
                <a:lnTo>
                  <a:pt x="376478" y="256369"/>
                </a:lnTo>
                <a:lnTo>
                  <a:pt x="376478" y="2481"/>
                </a:lnTo>
                <a:close/>
              </a:path>
              <a:path w="2333625" h="259079">
                <a:moveTo>
                  <a:pt x="82537" y="0"/>
                </a:moveTo>
                <a:lnTo>
                  <a:pt x="47322" y="16592"/>
                </a:lnTo>
                <a:lnTo>
                  <a:pt x="21349" y="45361"/>
                </a:lnTo>
                <a:lnTo>
                  <a:pt x="5337" y="83816"/>
                </a:lnTo>
                <a:lnTo>
                  <a:pt x="0" y="129467"/>
                </a:lnTo>
                <a:lnTo>
                  <a:pt x="1329" y="153244"/>
                </a:lnTo>
                <a:lnTo>
                  <a:pt x="11970" y="195297"/>
                </a:lnTo>
                <a:lnTo>
                  <a:pt x="33090" y="229421"/>
                </a:lnTo>
                <a:lnTo>
                  <a:pt x="82537" y="258799"/>
                </a:lnTo>
                <a:lnTo>
                  <a:pt x="85811" y="248295"/>
                </a:lnTo>
                <a:lnTo>
                  <a:pt x="71064" y="241763"/>
                </a:lnTo>
                <a:lnTo>
                  <a:pt x="58338" y="232674"/>
                </a:lnTo>
                <a:lnTo>
                  <a:pt x="32234" y="190288"/>
                </a:lnTo>
                <a:lnTo>
                  <a:pt x="24560" y="150929"/>
                </a:lnTo>
                <a:lnTo>
                  <a:pt x="23601" y="128103"/>
                </a:lnTo>
                <a:lnTo>
                  <a:pt x="24560" y="106023"/>
                </a:lnTo>
                <a:lnTo>
                  <a:pt x="32234" y="67722"/>
                </a:lnTo>
                <a:lnTo>
                  <a:pt x="58440" y="26006"/>
                </a:lnTo>
                <a:lnTo>
                  <a:pt x="86220" y="10504"/>
                </a:lnTo>
                <a:lnTo>
                  <a:pt x="82537" y="0"/>
                </a:lnTo>
                <a:close/>
              </a:path>
              <a:path w="2333625" h="259079">
                <a:moveTo>
                  <a:pt x="2250942" y="0"/>
                </a:moveTo>
                <a:lnTo>
                  <a:pt x="2247258" y="10504"/>
                </a:lnTo>
                <a:lnTo>
                  <a:pt x="2262240" y="17006"/>
                </a:lnTo>
                <a:lnTo>
                  <a:pt x="2275124" y="26006"/>
                </a:lnTo>
                <a:lnTo>
                  <a:pt x="2301284" y="67722"/>
                </a:lnTo>
                <a:lnTo>
                  <a:pt x="2308923" y="106023"/>
                </a:lnTo>
                <a:lnTo>
                  <a:pt x="2309878" y="128103"/>
                </a:lnTo>
                <a:lnTo>
                  <a:pt x="2308919" y="150929"/>
                </a:lnTo>
                <a:lnTo>
                  <a:pt x="2301245" y="190288"/>
                </a:lnTo>
                <a:lnTo>
                  <a:pt x="2275141" y="232674"/>
                </a:lnTo>
                <a:lnTo>
                  <a:pt x="2247668" y="248295"/>
                </a:lnTo>
                <a:lnTo>
                  <a:pt x="2250942" y="258799"/>
                </a:lnTo>
                <a:lnTo>
                  <a:pt x="2286242" y="242241"/>
                </a:lnTo>
                <a:lnTo>
                  <a:pt x="2312197" y="213574"/>
                </a:lnTo>
                <a:lnTo>
                  <a:pt x="2328159" y="175187"/>
                </a:lnTo>
                <a:lnTo>
                  <a:pt x="2333480" y="129467"/>
                </a:lnTo>
                <a:lnTo>
                  <a:pt x="2332145" y="105742"/>
                </a:lnTo>
                <a:lnTo>
                  <a:pt x="2321470" y="63689"/>
                </a:lnTo>
                <a:lnTo>
                  <a:pt x="2300299" y="29455"/>
                </a:lnTo>
                <a:lnTo>
                  <a:pt x="2269705" y="6774"/>
                </a:lnTo>
                <a:lnTo>
                  <a:pt x="22509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662886"/>
              </p:ext>
            </p:extLst>
          </p:nvPr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dirty="0">
                          <a:latin typeface="Cambria"/>
                          <a:cs typeface="Cambria"/>
                        </a:rPr>
                        <a:t>HMM</a:t>
                      </a:r>
                      <a:r>
                        <a:rPr sz="48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5" dirty="0">
                          <a:latin typeface="Cambria"/>
                          <a:cs typeface="Cambria"/>
                        </a:rPr>
                        <a:t>tagger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950" dirty="0">
                        <a:latin typeface="Times New Roman"/>
                        <a:cs typeface="Times New Roman"/>
                      </a:endParaRPr>
                    </a:p>
                    <a:p>
                      <a:pPr marL="410845">
                        <a:lnSpc>
                          <a:spcPts val="2530"/>
                        </a:lnSpc>
                      </a:pPr>
                      <a:r>
                        <a:rPr sz="2200" spc="-5" dirty="0">
                          <a:latin typeface="Cambria"/>
                          <a:cs typeface="Cambria"/>
                        </a:rPr>
                        <a:t>Вероятности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20" dirty="0">
                          <a:latin typeface="Cambria"/>
                          <a:cs typeface="Cambria"/>
                        </a:rPr>
                        <a:t>перехода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:</a:t>
                      </a:r>
                    </a:p>
                    <a:p>
                      <a:pPr marL="7620" algn="ctr">
                        <a:lnSpc>
                          <a:spcPts val="2270"/>
                        </a:lnSpc>
                        <a:tabLst>
                          <a:tab pos="715645" algn="l"/>
                          <a:tab pos="1581150" algn="l"/>
                          <a:tab pos="2235200" algn="l"/>
                        </a:tabLst>
                      </a:pPr>
                      <a:r>
                        <a:rPr sz="3300" baseline="-41666" dirty="0">
                          <a:latin typeface="Cambria Math"/>
                          <a:cs typeface="Cambria Math"/>
                        </a:rPr>
                        <a:t>𝑎	=</a:t>
                      </a:r>
                      <a:r>
                        <a:rPr sz="3300" spc="179" baseline="-41666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3300" baseline="-41666" dirty="0">
                          <a:latin typeface="Cambria Math"/>
                          <a:cs typeface="Cambria Math"/>
                        </a:rPr>
                        <a:t>𝑃 </a:t>
                      </a:r>
                      <a:r>
                        <a:rPr sz="3300" spc="-7" baseline="-41666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3300" baseline="-41666" dirty="0">
                          <a:latin typeface="Cambria Math"/>
                          <a:cs typeface="Cambria Math"/>
                        </a:rPr>
                        <a:t>𝑡	𝑡	=</a:t>
                      </a:r>
                      <a:r>
                        <a:rPr sz="3300" spc="179" baseline="-41666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𝑐𝑜𝑢𝑛</a:t>
                      </a:r>
                      <a:r>
                        <a:rPr sz="2200" spc="45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2200" spc="-5" dirty="0">
                          <a:latin typeface="Cambria Math"/>
                          <a:cs typeface="Cambria Math"/>
                        </a:rPr>
                        <a:t>(</a:t>
                      </a:r>
                      <a:r>
                        <a:rPr sz="2200" spc="-40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2400" spc="82" baseline="-15625" dirty="0">
                          <a:latin typeface="Cambria Math"/>
                          <a:cs typeface="Cambria Math"/>
                        </a:rPr>
                        <a:t>i</a:t>
                      </a:r>
                      <a:r>
                        <a:rPr sz="2400" spc="-7" baseline="-15625" dirty="0">
                          <a:latin typeface="Cambria Math"/>
                          <a:cs typeface="Cambria Math"/>
                        </a:rPr>
                        <a:t>'</a:t>
                      </a:r>
                      <a:r>
                        <a:rPr sz="2400" spc="135" baseline="-15625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,</a:t>
                      </a:r>
                      <a:r>
                        <a:rPr sz="2200" spc="-12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40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2400" spc="217" baseline="-15625" dirty="0">
                          <a:latin typeface="Cambria Math"/>
                          <a:cs typeface="Cambria Math"/>
                        </a:rPr>
                        <a:t>i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)</a:t>
                      </a:r>
                    </a:p>
                    <a:p>
                      <a:pPr marL="13970" algn="ctr">
                        <a:lnSpc>
                          <a:spcPts val="2375"/>
                        </a:lnSpc>
                        <a:tabLst>
                          <a:tab pos="1252855" algn="l"/>
                          <a:tab pos="1536700" algn="l"/>
                          <a:tab pos="2520950" algn="l"/>
                        </a:tabLst>
                      </a:pPr>
                      <a:r>
                        <a:rPr sz="1600" spc="229" dirty="0">
                          <a:latin typeface="Cambria Math"/>
                          <a:cs typeface="Cambria Math"/>
                        </a:rPr>
                        <a:t>i,i'1	</a:t>
                      </a:r>
                      <a:r>
                        <a:rPr sz="1600" spc="114" dirty="0">
                          <a:latin typeface="Cambria Math"/>
                          <a:cs typeface="Cambria Math"/>
                        </a:rPr>
                        <a:t>i	</a:t>
                      </a:r>
                      <a:r>
                        <a:rPr sz="1600" spc="330" dirty="0">
                          <a:latin typeface="Cambria Math"/>
                          <a:cs typeface="Cambria Math"/>
                        </a:rPr>
                        <a:t>i'1	</a:t>
                      </a:r>
                      <a:r>
                        <a:rPr sz="3300" spc="142" baseline="-26515" dirty="0">
                          <a:latin typeface="Cambria Math"/>
                          <a:cs typeface="Cambria Math"/>
                        </a:rPr>
                        <a:t>𝑐𝑜𝑢𝑛𝑡(𝑡</a:t>
                      </a:r>
                      <a:r>
                        <a:rPr sz="2400" spc="142" baseline="-50347" dirty="0">
                          <a:latin typeface="Cambria Math"/>
                          <a:cs typeface="Cambria Math"/>
                        </a:rPr>
                        <a:t>i'1</a:t>
                      </a:r>
                      <a:r>
                        <a:rPr sz="3300" spc="142" baseline="-26515" dirty="0">
                          <a:latin typeface="Cambria Math"/>
                          <a:cs typeface="Cambria Math"/>
                        </a:rPr>
                        <a:t>)</a:t>
                      </a:r>
                      <a:endParaRPr sz="3300" baseline="-26515" dirty="0">
                        <a:latin typeface="Cambria Math"/>
                        <a:cs typeface="Cambria Math"/>
                      </a:endParaRPr>
                    </a:p>
                    <a:p>
                      <a:pPr marL="410845">
                        <a:lnSpc>
                          <a:spcPts val="2485"/>
                        </a:lnSpc>
                        <a:spcBef>
                          <a:spcPts val="1010"/>
                        </a:spcBef>
                      </a:pPr>
                      <a:r>
                        <a:rPr sz="2200" spc="-5" dirty="0">
                          <a:latin typeface="Cambria"/>
                          <a:cs typeface="Cambria"/>
                        </a:rPr>
                        <a:t>Вероятности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 наблюдений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dirty="0">
                          <a:latin typeface="Cambria"/>
                          <a:cs typeface="Cambria"/>
                        </a:rPr>
                        <a:t>B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:</a:t>
                      </a:r>
                    </a:p>
                    <a:p>
                      <a:pPr marL="7620" algn="ctr">
                        <a:lnSpc>
                          <a:spcPts val="2485"/>
                        </a:lnSpc>
                        <a:tabLst>
                          <a:tab pos="1793239" algn="l"/>
                          <a:tab pos="2181860" algn="l"/>
                          <a:tab pos="2529840" algn="l"/>
                        </a:tabLst>
                      </a:pPr>
                      <a:r>
                        <a:rPr sz="3300" baseline="-42929" dirty="0">
                          <a:latin typeface="Cambria Math"/>
                          <a:cs typeface="Cambria Math"/>
                        </a:rPr>
                        <a:t>𝑏</a:t>
                      </a:r>
                      <a:r>
                        <a:rPr sz="3300" spc="232" baseline="-42929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3300" spc="-7" baseline="-42929" dirty="0">
                          <a:latin typeface="Cambria Math"/>
                          <a:cs typeface="Cambria Math"/>
                        </a:rPr>
                        <a:t>(</a:t>
                      </a:r>
                      <a:r>
                        <a:rPr sz="3300" baseline="-42929" dirty="0">
                          <a:latin typeface="Cambria Math"/>
                          <a:cs typeface="Cambria Math"/>
                        </a:rPr>
                        <a:t>𝑤</a:t>
                      </a:r>
                      <a:r>
                        <a:rPr sz="3300" spc="225" baseline="-42929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3300" baseline="-42929" dirty="0">
                          <a:latin typeface="Cambria Math"/>
                          <a:cs typeface="Cambria Math"/>
                        </a:rPr>
                        <a:t>)</a:t>
                      </a:r>
                      <a:r>
                        <a:rPr sz="3300" spc="187" baseline="-42929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3300" baseline="-42929" dirty="0">
                          <a:latin typeface="Cambria Math"/>
                          <a:cs typeface="Cambria Math"/>
                        </a:rPr>
                        <a:t>=</a:t>
                      </a:r>
                      <a:r>
                        <a:rPr sz="3300" spc="179" baseline="-42929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3300" baseline="-42929" dirty="0">
                          <a:latin typeface="Cambria Math"/>
                          <a:cs typeface="Cambria Math"/>
                        </a:rPr>
                        <a:t>𝑃 </a:t>
                      </a:r>
                      <a:r>
                        <a:rPr sz="3300" spc="-7" baseline="-42929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3300" baseline="-42929" dirty="0">
                          <a:latin typeface="Cambria Math"/>
                          <a:cs typeface="Cambria Math"/>
                        </a:rPr>
                        <a:t>𝑤	𝑡	=	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𝑐𝑜𝑢𝑛</a:t>
                      </a:r>
                      <a:r>
                        <a:rPr sz="2200" spc="45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2200" spc="-5" dirty="0">
                          <a:latin typeface="Cambria Math"/>
                          <a:cs typeface="Cambria Math"/>
                        </a:rPr>
                        <a:t>(</a:t>
                      </a:r>
                      <a:r>
                        <a:rPr sz="2200" spc="-40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2400" spc="217" baseline="-15625" dirty="0">
                          <a:latin typeface="Cambria Math"/>
                          <a:cs typeface="Cambria Math"/>
                        </a:rPr>
                        <a:t>i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,</a:t>
                      </a:r>
                      <a:r>
                        <a:rPr sz="2200" spc="-12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75" dirty="0">
                          <a:latin typeface="Cambria Math"/>
                          <a:cs typeface="Cambria Math"/>
                        </a:rPr>
                        <a:t>𝑤</a:t>
                      </a:r>
                      <a:r>
                        <a:rPr sz="2400" spc="217" baseline="-15625" dirty="0">
                          <a:latin typeface="Cambria Math"/>
                          <a:cs typeface="Cambria Math"/>
                        </a:rPr>
                        <a:t>i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)</a:t>
                      </a:r>
                    </a:p>
                    <a:p>
                      <a:pPr marR="37465" algn="ctr">
                        <a:lnSpc>
                          <a:spcPct val="100000"/>
                        </a:lnSpc>
                        <a:spcBef>
                          <a:spcPts val="505"/>
                        </a:spcBef>
                        <a:tabLst>
                          <a:tab pos="402590" algn="l"/>
                          <a:tab pos="1464945" algn="l"/>
                          <a:tab pos="1748789" algn="l"/>
                          <a:tab pos="2574925" algn="l"/>
                        </a:tabLst>
                      </a:pPr>
                      <a:r>
                        <a:rPr sz="2400" spc="172" baseline="34722" dirty="0">
                          <a:latin typeface="Cambria Math"/>
                          <a:cs typeface="Cambria Math"/>
                        </a:rPr>
                        <a:t>i	i	i	i	</a:t>
                      </a:r>
                      <a:r>
                        <a:rPr sz="2200" spc="25" dirty="0">
                          <a:latin typeface="Cambria Math"/>
                          <a:cs typeface="Cambria Math"/>
                        </a:rPr>
                        <a:t>𝑐𝑜𝑢𝑛𝑡(𝑡</a:t>
                      </a:r>
                      <a:r>
                        <a:rPr sz="2400" spc="37" baseline="-15625" dirty="0" err="1">
                          <a:latin typeface="Cambria Math"/>
                          <a:cs typeface="Cambria Math"/>
                        </a:rPr>
                        <a:t>i</a:t>
                      </a:r>
                      <a:r>
                        <a:rPr sz="2200" spc="25" dirty="0">
                          <a:latin typeface="Cambria Math"/>
                          <a:cs typeface="Cambria Math"/>
                        </a:rPr>
                        <a:t>)</a:t>
                      </a:r>
                      <a:endParaRPr sz="2200" dirty="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62</a:t>
                      </a:r>
                      <a:endParaRPr sz="1200" dirty="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3659668" y="3034825"/>
            <a:ext cx="927735" cy="259079"/>
          </a:xfrm>
          <a:custGeom>
            <a:avLst/>
            <a:gdLst/>
            <a:ahLst/>
            <a:cxnLst/>
            <a:rect l="l" t="t" r="r" b="b"/>
            <a:pathLst>
              <a:path w="927735" h="259079">
                <a:moveTo>
                  <a:pt x="341618" y="2481"/>
                </a:moveTo>
                <a:lnTo>
                  <a:pt x="320608" y="2481"/>
                </a:lnTo>
                <a:lnTo>
                  <a:pt x="320608" y="256369"/>
                </a:lnTo>
                <a:lnTo>
                  <a:pt x="341618" y="256369"/>
                </a:lnTo>
                <a:lnTo>
                  <a:pt x="341618" y="2481"/>
                </a:lnTo>
                <a:close/>
              </a:path>
              <a:path w="927735" h="259079">
                <a:moveTo>
                  <a:pt x="844800" y="0"/>
                </a:moveTo>
                <a:lnTo>
                  <a:pt x="841115" y="10505"/>
                </a:lnTo>
                <a:lnTo>
                  <a:pt x="856097" y="17006"/>
                </a:lnTo>
                <a:lnTo>
                  <a:pt x="868981" y="26006"/>
                </a:lnTo>
                <a:lnTo>
                  <a:pt x="895141" y="67723"/>
                </a:lnTo>
                <a:lnTo>
                  <a:pt x="902780" y="106024"/>
                </a:lnTo>
                <a:lnTo>
                  <a:pt x="903735" y="128104"/>
                </a:lnTo>
                <a:lnTo>
                  <a:pt x="902776" y="150930"/>
                </a:lnTo>
                <a:lnTo>
                  <a:pt x="895102" y="190289"/>
                </a:lnTo>
                <a:lnTo>
                  <a:pt x="868998" y="232674"/>
                </a:lnTo>
                <a:lnTo>
                  <a:pt x="841526" y="248295"/>
                </a:lnTo>
                <a:lnTo>
                  <a:pt x="844800" y="258800"/>
                </a:lnTo>
                <a:lnTo>
                  <a:pt x="880099" y="242241"/>
                </a:lnTo>
                <a:lnTo>
                  <a:pt x="906054" y="213574"/>
                </a:lnTo>
                <a:lnTo>
                  <a:pt x="922016" y="175187"/>
                </a:lnTo>
                <a:lnTo>
                  <a:pt x="927337" y="129468"/>
                </a:lnTo>
                <a:lnTo>
                  <a:pt x="926003" y="105743"/>
                </a:lnTo>
                <a:lnTo>
                  <a:pt x="915327" y="63690"/>
                </a:lnTo>
                <a:lnTo>
                  <a:pt x="894156" y="29455"/>
                </a:lnTo>
                <a:lnTo>
                  <a:pt x="863562" y="6774"/>
                </a:lnTo>
                <a:lnTo>
                  <a:pt x="844800" y="0"/>
                </a:lnTo>
                <a:close/>
              </a:path>
              <a:path w="927735" h="259079">
                <a:moveTo>
                  <a:pt x="82538" y="0"/>
                </a:moveTo>
                <a:lnTo>
                  <a:pt x="47323" y="16593"/>
                </a:lnTo>
                <a:lnTo>
                  <a:pt x="21351" y="45361"/>
                </a:lnTo>
                <a:lnTo>
                  <a:pt x="5337" y="83817"/>
                </a:lnTo>
                <a:lnTo>
                  <a:pt x="0" y="129468"/>
                </a:lnTo>
                <a:lnTo>
                  <a:pt x="1330" y="153244"/>
                </a:lnTo>
                <a:lnTo>
                  <a:pt x="11971" y="195297"/>
                </a:lnTo>
                <a:lnTo>
                  <a:pt x="33092" y="229421"/>
                </a:lnTo>
                <a:lnTo>
                  <a:pt x="82538" y="258800"/>
                </a:lnTo>
                <a:lnTo>
                  <a:pt x="85812" y="248295"/>
                </a:lnTo>
                <a:lnTo>
                  <a:pt x="71065" y="241764"/>
                </a:lnTo>
                <a:lnTo>
                  <a:pt x="58339" y="232674"/>
                </a:lnTo>
                <a:lnTo>
                  <a:pt x="32235" y="190289"/>
                </a:lnTo>
                <a:lnTo>
                  <a:pt x="24561" y="150930"/>
                </a:lnTo>
                <a:lnTo>
                  <a:pt x="23601" y="128104"/>
                </a:lnTo>
                <a:lnTo>
                  <a:pt x="24561" y="106024"/>
                </a:lnTo>
                <a:lnTo>
                  <a:pt x="32235" y="67723"/>
                </a:lnTo>
                <a:lnTo>
                  <a:pt x="58441" y="26006"/>
                </a:lnTo>
                <a:lnTo>
                  <a:pt x="86221" y="10505"/>
                </a:lnTo>
                <a:lnTo>
                  <a:pt x="825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72294" y="3155189"/>
            <a:ext cx="1701800" cy="12700"/>
          </a:xfrm>
          <a:custGeom>
            <a:avLst/>
            <a:gdLst/>
            <a:ahLst/>
            <a:cxnLst/>
            <a:rect l="l" t="t" r="r" b="b"/>
            <a:pathLst>
              <a:path w="1701800" h="12700">
                <a:moveTo>
                  <a:pt x="1701799" y="0"/>
                </a:moveTo>
                <a:lnTo>
                  <a:pt x="0" y="0"/>
                </a:lnTo>
                <a:lnTo>
                  <a:pt x="0" y="12700"/>
                </a:lnTo>
                <a:lnTo>
                  <a:pt x="1701799" y="12700"/>
                </a:lnTo>
                <a:lnTo>
                  <a:pt x="17017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62424" y="4063524"/>
            <a:ext cx="754380" cy="259079"/>
          </a:xfrm>
          <a:custGeom>
            <a:avLst/>
            <a:gdLst/>
            <a:ahLst/>
            <a:cxnLst/>
            <a:rect l="l" t="t" r="r" b="b"/>
            <a:pathLst>
              <a:path w="754379" h="259079">
                <a:moveTo>
                  <a:pt x="433249" y="2481"/>
                </a:moveTo>
                <a:lnTo>
                  <a:pt x="412239" y="2481"/>
                </a:lnTo>
                <a:lnTo>
                  <a:pt x="412239" y="256369"/>
                </a:lnTo>
                <a:lnTo>
                  <a:pt x="433249" y="256369"/>
                </a:lnTo>
                <a:lnTo>
                  <a:pt x="433249" y="2481"/>
                </a:lnTo>
                <a:close/>
              </a:path>
              <a:path w="754379" h="259079">
                <a:moveTo>
                  <a:pt x="671318" y="0"/>
                </a:moveTo>
                <a:lnTo>
                  <a:pt x="667633" y="10505"/>
                </a:lnTo>
                <a:lnTo>
                  <a:pt x="682615" y="17006"/>
                </a:lnTo>
                <a:lnTo>
                  <a:pt x="695499" y="26006"/>
                </a:lnTo>
                <a:lnTo>
                  <a:pt x="721659" y="67723"/>
                </a:lnTo>
                <a:lnTo>
                  <a:pt x="729298" y="106024"/>
                </a:lnTo>
                <a:lnTo>
                  <a:pt x="730253" y="128104"/>
                </a:lnTo>
                <a:lnTo>
                  <a:pt x="729294" y="150930"/>
                </a:lnTo>
                <a:lnTo>
                  <a:pt x="721620" y="190289"/>
                </a:lnTo>
                <a:lnTo>
                  <a:pt x="695516" y="232674"/>
                </a:lnTo>
                <a:lnTo>
                  <a:pt x="668044" y="248295"/>
                </a:lnTo>
                <a:lnTo>
                  <a:pt x="671318" y="258800"/>
                </a:lnTo>
                <a:lnTo>
                  <a:pt x="706617" y="242241"/>
                </a:lnTo>
                <a:lnTo>
                  <a:pt x="732572" y="213574"/>
                </a:lnTo>
                <a:lnTo>
                  <a:pt x="748534" y="175188"/>
                </a:lnTo>
                <a:lnTo>
                  <a:pt x="753855" y="129468"/>
                </a:lnTo>
                <a:lnTo>
                  <a:pt x="752521" y="105743"/>
                </a:lnTo>
                <a:lnTo>
                  <a:pt x="741845" y="63690"/>
                </a:lnTo>
                <a:lnTo>
                  <a:pt x="720674" y="29455"/>
                </a:lnTo>
                <a:lnTo>
                  <a:pt x="690080" y="6774"/>
                </a:lnTo>
                <a:lnTo>
                  <a:pt x="671318" y="0"/>
                </a:lnTo>
                <a:close/>
              </a:path>
              <a:path w="754379" h="259079">
                <a:moveTo>
                  <a:pt x="82538" y="0"/>
                </a:moveTo>
                <a:lnTo>
                  <a:pt x="47323" y="16593"/>
                </a:lnTo>
                <a:lnTo>
                  <a:pt x="21351" y="45361"/>
                </a:lnTo>
                <a:lnTo>
                  <a:pt x="5337" y="83817"/>
                </a:lnTo>
                <a:lnTo>
                  <a:pt x="0" y="129468"/>
                </a:lnTo>
                <a:lnTo>
                  <a:pt x="1330" y="153245"/>
                </a:lnTo>
                <a:lnTo>
                  <a:pt x="11971" y="195298"/>
                </a:lnTo>
                <a:lnTo>
                  <a:pt x="33092" y="229421"/>
                </a:lnTo>
                <a:lnTo>
                  <a:pt x="82538" y="258800"/>
                </a:lnTo>
                <a:lnTo>
                  <a:pt x="85812" y="248295"/>
                </a:lnTo>
                <a:lnTo>
                  <a:pt x="71065" y="241764"/>
                </a:lnTo>
                <a:lnTo>
                  <a:pt x="58339" y="232674"/>
                </a:lnTo>
                <a:lnTo>
                  <a:pt x="32235" y="190289"/>
                </a:lnTo>
                <a:lnTo>
                  <a:pt x="24561" y="150930"/>
                </a:lnTo>
                <a:lnTo>
                  <a:pt x="23601" y="128104"/>
                </a:lnTo>
                <a:lnTo>
                  <a:pt x="24561" y="106024"/>
                </a:lnTo>
                <a:lnTo>
                  <a:pt x="32235" y="67723"/>
                </a:lnTo>
                <a:lnTo>
                  <a:pt x="58441" y="26006"/>
                </a:lnTo>
                <a:lnTo>
                  <a:pt x="86221" y="10505"/>
                </a:lnTo>
                <a:lnTo>
                  <a:pt x="825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61194" y="4183889"/>
            <a:ext cx="1536700" cy="12700"/>
          </a:xfrm>
          <a:custGeom>
            <a:avLst/>
            <a:gdLst/>
            <a:ahLst/>
            <a:cxnLst/>
            <a:rect l="l" t="t" r="r" b="b"/>
            <a:pathLst>
              <a:path w="1536700" h="12700">
                <a:moveTo>
                  <a:pt x="1536699" y="0"/>
                </a:moveTo>
                <a:lnTo>
                  <a:pt x="0" y="0"/>
                </a:lnTo>
                <a:lnTo>
                  <a:pt x="0" y="12699"/>
                </a:lnTo>
                <a:lnTo>
                  <a:pt x="1536699" y="12699"/>
                </a:lnTo>
                <a:lnTo>
                  <a:pt x="15366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9AC853-C420-38C2-FD6A-9403FEF0E4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78"/>
          <a:stretch/>
        </p:blipFill>
        <p:spPr>
          <a:xfrm>
            <a:off x="2209800" y="2789036"/>
            <a:ext cx="4953000" cy="7323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2EAD4C-19DC-E5F7-2492-4FD708A0B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3896238"/>
            <a:ext cx="5186821" cy="85273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56553"/>
              </p:ext>
            </p:extLst>
          </p:nvPr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dirty="0">
                          <a:latin typeface="Cambria"/>
                          <a:cs typeface="Cambria"/>
                        </a:rPr>
                        <a:t>HMM</a:t>
                      </a:r>
                      <a:r>
                        <a:rPr sz="48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5" dirty="0">
                          <a:latin typeface="Cambria"/>
                          <a:cs typeface="Cambria"/>
                        </a:rPr>
                        <a:t>tagger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950" dirty="0">
                        <a:latin typeface="Times New Roman"/>
                        <a:cs typeface="Times New Roman"/>
                      </a:endParaRPr>
                    </a:p>
                    <a:p>
                      <a:pPr marL="410845">
                        <a:lnSpc>
                          <a:spcPts val="2530"/>
                        </a:lnSpc>
                      </a:pPr>
                      <a:r>
                        <a:rPr sz="2200" spc="-5" dirty="0">
                          <a:latin typeface="Cambria"/>
                          <a:cs typeface="Cambria"/>
                        </a:rPr>
                        <a:t>Вероятности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20" dirty="0">
                          <a:latin typeface="Cambria"/>
                          <a:cs typeface="Cambria"/>
                        </a:rPr>
                        <a:t>перехода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:</a:t>
                      </a:r>
                    </a:p>
                    <a:p>
                      <a:pPr marL="7620" algn="ctr">
                        <a:lnSpc>
                          <a:spcPts val="2270"/>
                        </a:lnSpc>
                        <a:tabLst>
                          <a:tab pos="715645" algn="l"/>
                          <a:tab pos="1581150" algn="l"/>
                          <a:tab pos="2235200" algn="l"/>
                        </a:tabLst>
                      </a:pPr>
                      <a:r>
                        <a:rPr sz="3300" baseline="-41666" dirty="0">
                          <a:latin typeface="Cambria Math"/>
                          <a:cs typeface="Cambria Math"/>
                        </a:rPr>
                        <a:t>𝑎	=</a:t>
                      </a:r>
                      <a:r>
                        <a:rPr sz="3300" spc="179" baseline="-41666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3300" baseline="-41666" dirty="0">
                          <a:latin typeface="Cambria Math"/>
                          <a:cs typeface="Cambria Math"/>
                        </a:rPr>
                        <a:t>𝑃 </a:t>
                      </a:r>
                      <a:r>
                        <a:rPr sz="3300" spc="-7" baseline="-41666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3300" baseline="-41666" dirty="0">
                          <a:latin typeface="Cambria Math"/>
                          <a:cs typeface="Cambria Math"/>
                        </a:rPr>
                        <a:t>𝑡	𝑡	=</a:t>
                      </a:r>
                      <a:r>
                        <a:rPr sz="3300" spc="179" baseline="-41666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𝑐𝑜𝑢𝑛</a:t>
                      </a:r>
                      <a:r>
                        <a:rPr sz="2200" spc="45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2200" spc="-5" dirty="0">
                          <a:latin typeface="Cambria Math"/>
                          <a:cs typeface="Cambria Math"/>
                        </a:rPr>
                        <a:t>(</a:t>
                      </a:r>
                      <a:r>
                        <a:rPr sz="2200" spc="-40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2400" spc="82" baseline="-15625" dirty="0">
                          <a:latin typeface="Cambria Math"/>
                          <a:cs typeface="Cambria Math"/>
                        </a:rPr>
                        <a:t>i</a:t>
                      </a:r>
                      <a:r>
                        <a:rPr sz="2400" spc="-7" baseline="-15625" dirty="0">
                          <a:latin typeface="Cambria Math"/>
                          <a:cs typeface="Cambria Math"/>
                        </a:rPr>
                        <a:t>'</a:t>
                      </a:r>
                      <a:r>
                        <a:rPr sz="2400" spc="135" baseline="-15625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,</a:t>
                      </a:r>
                      <a:r>
                        <a:rPr sz="2200" spc="-12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40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2400" spc="217" baseline="-15625" dirty="0">
                          <a:latin typeface="Cambria Math"/>
                          <a:cs typeface="Cambria Math"/>
                        </a:rPr>
                        <a:t>i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)</a:t>
                      </a:r>
                    </a:p>
                    <a:p>
                      <a:pPr marL="13970" algn="ctr">
                        <a:lnSpc>
                          <a:spcPts val="2375"/>
                        </a:lnSpc>
                        <a:tabLst>
                          <a:tab pos="1252855" algn="l"/>
                          <a:tab pos="1536700" algn="l"/>
                          <a:tab pos="2520950" algn="l"/>
                        </a:tabLst>
                      </a:pPr>
                      <a:r>
                        <a:rPr sz="1600" spc="229" dirty="0">
                          <a:latin typeface="Cambria Math"/>
                          <a:cs typeface="Cambria Math"/>
                        </a:rPr>
                        <a:t>i,i'1	</a:t>
                      </a:r>
                      <a:r>
                        <a:rPr sz="1600" spc="114" dirty="0">
                          <a:latin typeface="Cambria Math"/>
                          <a:cs typeface="Cambria Math"/>
                        </a:rPr>
                        <a:t>i	</a:t>
                      </a:r>
                      <a:r>
                        <a:rPr sz="1600" spc="330" dirty="0">
                          <a:latin typeface="Cambria Math"/>
                          <a:cs typeface="Cambria Math"/>
                        </a:rPr>
                        <a:t>i'1	</a:t>
                      </a:r>
                      <a:r>
                        <a:rPr sz="3300" spc="142" baseline="-26515" dirty="0">
                          <a:latin typeface="Cambria Math"/>
                          <a:cs typeface="Cambria Math"/>
                        </a:rPr>
                        <a:t>𝑐𝑜𝑢𝑛𝑡(𝑡</a:t>
                      </a:r>
                      <a:r>
                        <a:rPr sz="2400" spc="142" baseline="-50347" dirty="0">
                          <a:latin typeface="Cambria Math"/>
                          <a:cs typeface="Cambria Math"/>
                        </a:rPr>
                        <a:t>i'1</a:t>
                      </a:r>
                      <a:r>
                        <a:rPr sz="3300" spc="142" baseline="-26515" dirty="0">
                          <a:latin typeface="Cambria Math"/>
                          <a:cs typeface="Cambria Math"/>
                        </a:rPr>
                        <a:t>)</a:t>
                      </a:r>
                      <a:endParaRPr sz="3300" baseline="-26515" dirty="0">
                        <a:latin typeface="Cambria Math"/>
                        <a:cs typeface="Cambria Math"/>
                      </a:endParaRPr>
                    </a:p>
                    <a:p>
                      <a:pPr marL="410845">
                        <a:lnSpc>
                          <a:spcPts val="2485"/>
                        </a:lnSpc>
                        <a:spcBef>
                          <a:spcPts val="1010"/>
                        </a:spcBef>
                      </a:pPr>
                      <a:r>
                        <a:rPr sz="2200" spc="-5" dirty="0">
                          <a:latin typeface="Cambria"/>
                          <a:cs typeface="Cambria"/>
                        </a:rPr>
                        <a:t>Вероятности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 наблюдений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i="1" dirty="0">
                          <a:latin typeface="Cambria"/>
                          <a:cs typeface="Cambria"/>
                        </a:rPr>
                        <a:t>B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:</a:t>
                      </a:r>
                    </a:p>
                    <a:p>
                      <a:pPr marL="7620" algn="ctr">
                        <a:lnSpc>
                          <a:spcPts val="2485"/>
                        </a:lnSpc>
                        <a:tabLst>
                          <a:tab pos="1793239" algn="l"/>
                          <a:tab pos="2181860" algn="l"/>
                          <a:tab pos="2529840" algn="l"/>
                        </a:tabLst>
                      </a:pPr>
                      <a:r>
                        <a:rPr sz="3300" baseline="-42929" dirty="0">
                          <a:latin typeface="Cambria Math"/>
                          <a:cs typeface="Cambria Math"/>
                        </a:rPr>
                        <a:t>𝑏</a:t>
                      </a:r>
                      <a:r>
                        <a:rPr sz="3300" spc="232" baseline="-42929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3300" spc="-7" baseline="-42929" dirty="0">
                          <a:latin typeface="Cambria Math"/>
                          <a:cs typeface="Cambria Math"/>
                        </a:rPr>
                        <a:t>(</a:t>
                      </a:r>
                      <a:r>
                        <a:rPr sz="3300" baseline="-42929" dirty="0">
                          <a:latin typeface="Cambria Math"/>
                          <a:cs typeface="Cambria Math"/>
                        </a:rPr>
                        <a:t>𝑤</a:t>
                      </a:r>
                      <a:r>
                        <a:rPr sz="3300" spc="225" baseline="-42929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3300" baseline="-42929" dirty="0">
                          <a:latin typeface="Cambria Math"/>
                          <a:cs typeface="Cambria Math"/>
                        </a:rPr>
                        <a:t>)</a:t>
                      </a:r>
                      <a:r>
                        <a:rPr sz="3300" spc="187" baseline="-42929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3300" baseline="-42929" dirty="0">
                          <a:latin typeface="Cambria Math"/>
                          <a:cs typeface="Cambria Math"/>
                        </a:rPr>
                        <a:t>=</a:t>
                      </a:r>
                      <a:r>
                        <a:rPr sz="3300" spc="179" baseline="-42929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3300" baseline="-42929" dirty="0">
                          <a:latin typeface="Cambria Math"/>
                          <a:cs typeface="Cambria Math"/>
                        </a:rPr>
                        <a:t>𝑃 </a:t>
                      </a:r>
                      <a:r>
                        <a:rPr sz="3300" spc="-7" baseline="-42929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3300" baseline="-42929" dirty="0">
                          <a:latin typeface="Cambria Math"/>
                          <a:cs typeface="Cambria Math"/>
                        </a:rPr>
                        <a:t>𝑤	𝑡	=	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𝑐𝑜𝑢𝑛</a:t>
                      </a:r>
                      <a:r>
                        <a:rPr sz="2200" spc="45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2200" spc="-5" dirty="0">
                          <a:latin typeface="Cambria Math"/>
                          <a:cs typeface="Cambria Math"/>
                        </a:rPr>
                        <a:t>(</a:t>
                      </a:r>
                      <a:r>
                        <a:rPr sz="2200" spc="-40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2400" spc="217" baseline="-15625" dirty="0">
                          <a:latin typeface="Cambria Math"/>
                          <a:cs typeface="Cambria Math"/>
                        </a:rPr>
                        <a:t>i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,</a:t>
                      </a:r>
                      <a:r>
                        <a:rPr sz="2200" spc="-12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75" dirty="0">
                          <a:latin typeface="Cambria Math"/>
                          <a:cs typeface="Cambria Math"/>
                        </a:rPr>
                        <a:t>𝑤</a:t>
                      </a:r>
                      <a:r>
                        <a:rPr sz="2400" spc="217" baseline="-15625" dirty="0">
                          <a:latin typeface="Cambria Math"/>
                          <a:cs typeface="Cambria Math"/>
                        </a:rPr>
                        <a:t>i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)</a:t>
                      </a:r>
                    </a:p>
                    <a:p>
                      <a:pPr marR="37465" algn="ctr">
                        <a:lnSpc>
                          <a:spcPct val="100000"/>
                        </a:lnSpc>
                        <a:spcBef>
                          <a:spcPts val="505"/>
                        </a:spcBef>
                        <a:tabLst>
                          <a:tab pos="402590" algn="l"/>
                          <a:tab pos="1464945" algn="l"/>
                          <a:tab pos="1748789" algn="l"/>
                          <a:tab pos="2574925" algn="l"/>
                        </a:tabLst>
                      </a:pPr>
                      <a:r>
                        <a:rPr sz="2400" spc="172" baseline="34722" dirty="0">
                          <a:latin typeface="Cambria Math"/>
                          <a:cs typeface="Cambria Math"/>
                        </a:rPr>
                        <a:t>i	i	i	i	</a:t>
                      </a:r>
                      <a:r>
                        <a:rPr sz="2200" spc="25" dirty="0">
                          <a:latin typeface="Cambria Math"/>
                          <a:cs typeface="Cambria Math"/>
                        </a:rPr>
                        <a:t>𝑐𝑜𝑢𝑛𝑡(𝑡</a:t>
                      </a:r>
                      <a:r>
                        <a:rPr sz="2400" spc="37" baseline="-15625" dirty="0" err="1">
                          <a:latin typeface="Cambria Math"/>
                          <a:cs typeface="Cambria Math"/>
                        </a:rPr>
                        <a:t>i</a:t>
                      </a:r>
                      <a:r>
                        <a:rPr sz="2200" spc="25" dirty="0">
                          <a:latin typeface="Cambria Math"/>
                          <a:cs typeface="Cambria Math"/>
                        </a:rPr>
                        <a:t>)</a:t>
                      </a:r>
                      <a:endParaRPr sz="2200" dirty="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62</a:t>
                      </a:r>
                      <a:endParaRPr sz="1200" dirty="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3659668" y="3034825"/>
            <a:ext cx="927735" cy="259079"/>
          </a:xfrm>
          <a:custGeom>
            <a:avLst/>
            <a:gdLst/>
            <a:ahLst/>
            <a:cxnLst/>
            <a:rect l="l" t="t" r="r" b="b"/>
            <a:pathLst>
              <a:path w="927735" h="259079">
                <a:moveTo>
                  <a:pt x="341618" y="2481"/>
                </a:moveTo>
                <a:lnTo>
                  <a:pt x="320608" y="2481"/>
                </a:lnTo>
                <a:lnTo>
                  <a:pt x="320608" y="256369"/>
                </a:lnTo>
                <a:lnTo>
                  <a:pt x="341618" y="256369"/>
                </a:lnTo>
                <a:lnTo>
                  <a:pt x="341618" y="2481"/>
                </a:lnTo>
                <a:close/>
              </a:path>
              <a:path w="927735" h="259079">
                <a:moveTo>
                  <a:pt x="844800" y="0"/>
                </a:moveTo>
                <a:lnTo>
                  <a:pt x="841115" y="10505"/>
                </a:lnTo>
                <a:lnTo>
                  <a:pt x="856097" y="17006"/>
                </a:lnTo>
                <a:lnTo>
                  <a:pt x="868981" y="26006"/>
                </a:lnTo>
                <a:lnTo>
                  <a:pt x="895141" y="67723"/>
                </a:lnTo>
                <a:lnTo>
                  <a:pt x="902780" y="106024"/>
                </a:lnTo>
                <a:lnTo>
                  <a:pt x="903735" y="128104"/>
                </a:lnTo>
                <a:lnTo>
                  <a:pt x="902776" y="150930"/>
                </a:lnTo>
                <a:lnTo>
                  <a:pt x="895102" y="190289"/>
                </a:lnTo>
                <a:lnTo>
                  <a:pt x="868998" y="232674"/>
                </a:lnTo>
                <a:lnTo>
                  <a:pt x="841526" y="248295"/>
                </a:lnTo>
                <a:lnTo>
                  <a:pt x="844800" y="258800"/>
                </a:lnTo>
                <a:lnTo>
                  <a:pt x="880099" y="242241"/>
                </a:lnTo>
                <a:lnTo>
                  <a:pt x="906054" y="213574"/>
                </a:lnTo>
                <a:lnTo>
                  <a:pt x="922016" y="175187"/>
                </a:lnTo>
                <a:lnTo>
                  <a:pt x="927337" y="129468"/>
                </a:lnTo>
                <a:lnTo>
                  <a:pt x="926003" y="105743"/>
                </a:lnTo>
                <a:lnTo>
                  <a:pt x="915327" y="63690"/>
                </a:lnTo>
                <a:lnTo>
                  <a:pt x="894156" y="29455"/>
                </a:lnTo>
                <a:lnTo>
                  <a:pt x="863562" y="6774"/>
                </a:lnTo>
                <a:lnTo>
                  <a:pt x="844800" y="0"/>
                </a:lnTo>
                <a:close/>
              </a:path>
              <a:path w="927735" h="259079">
                <a:moveTo>
                  <a:pt x="82538" y="0"/>
                </a:moveTo>
                <a:lnTo>
                  <a:pt x="47323" y="16593"/>
                </a:lnTo>
                <a:lnTo>
                  <a:pt x="21351" y="45361"/>
                </a:lnTo>
                <a:lnTo>
                  <a:pt x="5337" y="83817"/>
                </a:lnTo>
                <a:lnTo>
                  <a:pt x="0" y="129468"/>
                </a:lnTo>
                <a:lnTo>
                  <a:pt x="1330" y="153244"/>
                </a:lnTo>
                <a:lnTo>
                  <a:pt x="11971" y="195297"/>
                </a:lnTo>
                <a:lnTo>
                  <a:pt x="33092" y="229421"/>
                </a:lnTo>
                <a:lnTo>
                  <a:pt x="82538" y="258800"/>
                </a:lnTo>
                <a:lnTo>
                  <a:pt x="85812" y="248295"/>
                </a:lnTo>
                <a:lnTo>
                  <a:pt x="71065" y="241764"/>
                </a:lnTo>
                <a:lnTo>
                  <a:pt x="58339" y="232674"/>
                </a:lnTo>
                <a:lnTo>
                  <a:pt x="32235" y="190289"/>
                </a:lnTo>
                <a:lnTo>
                  <a:pt x="24561" y="150930"/>
                </a:lnTo>
                <a:lnTo>
                  <a:pt x="23601" y="128104"/>
                </a:lnTo>
                <a:lnTo>
                  <a:pt x="24561" y="106024"/>
                </a:lnTo>
                <a:lnTo>
                  <a:pt x="32235" y="67723"/>
                </a:lnTo>
                <a:lnTo>
                  <a:pt x="58441" y="26006"/>
                </a:lnTo>
                <a:lnTo>
                  <a:pt x="86221" y="10505"/>
                </a:lnTo>
                <a:lnTo>
                  <a:pt x="825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72294" y="3155189"/>
            <a:ext cx="1701800" cy="12700"/>
          </a:xfrm>
          <a:custGeom>
            <a:avLst/>
            <a:gdLst/>
            <a:ahLst/>
            <a:cxnLst/>
            <a:rect l="l" t="t" r="r" b="b"/>
            <a:pathLst>
              <a:path w="1701800" h="12700">
                <a:moveTo>
                  <a:pt x="1701799" y="0"/>
                </a:moveTo>
                <a:lnTo>
                  <a:pt x="0" y="0"/>
                </a:lnTo>
                <a:lnTo>
                  <a:pt x="0" y="12700"/>
                </a:lnTo>
                <a:lnTo>
                  <a:pt x="1701799" y="12700"/>
                </a:lnTo>
                <a:lnTo>
                  <a:pt x="17017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62424" y="4063524"/>
            <a:ext cx="754380" cy="259079"/>
          </a:xfrm>
          <a:custGeom>
            <a:avLst/>
            <a:gdLst/>
            <a:ahLst/>
            <a:cxnLst/>
            <a:rect l="l" t="t" r="r" b="b"/>
            <a:pathLst>
              <a:path w="754379" h="259079">
                <a:moveTo>
                  <a:pt x="433249" y="2481"/>
                </a:moveTo>
                <a:lnTo>
                  <a:pt x="412239" y="2481"/>
                </a:lnTo>
                <a:lnTo>
                  <a:pt x="412239" y="256369"/>
                </a:lnTo>
                <a:lnTo>
                  <a:pt x="433249" y="256369"/>
                </a:lnTo>
                <a:lnTo>
                  <a:pt x="433249" y="2481"/>
                </a:lnTo>
                <a:close/>
              </a:path>
              <a:path w="754379" h="259079">
                <a:moveTo>
                  <a:pt x="671318" y="0"/>
                </a:moveTo>
                <a:lnTo>
                  <a:pt x="667633" y="10505"/>
                </a:lnTo>
                <a:lnTo>
                  <a:pt x="682615" y="17006"/>
                </a:lnTo>
                <a:lnTo>
                  <a:pt x="695499" y="26006"/>
                </a:lnTo>
                <a:lnTo>
                  <a:pt x="721659" y="67723"/>
                </a:lnTo>
                <a:lnTo>
                  <a:pt x="729298" y="106024"/>
                </a:lnTo>
                <a:lnTo>
                  <a:pt x="730253" y="128104"/>
                </a:lnTo>
                <a:lnTo>
                  <a:pt x="729294" y="150930"/>
                </a:lnTo>
                <a:lnTo>
                  <a:pt x="721620" y="190289"/>
                </a:lnTo>
                <a:lnTo>
                  <a:pt x="695516" y="232674"/>
                </a:lnTo>
                <a:lnTo>
                  <a:pt x="668044" y="248295"/>
                </a:lnTo>
                <a:lnTo>
                  <a:pt x="671318" y="258800"/>
                </a:lnTo>
                <a:lnTo>
                  <a:pt x="706617" y="242241"/>
                </a:lnTo>
                <a:lnTo>
                  <a:pt x="732572" y="213574"/>
                </a:lnTo>
                <a:lnTo>
                  <a:pt x="748534" y="175188"/>
                </a:lnTo>
                <a:lnTo>
                  <a:pt x="753855" y="129468"/>
                </a:lnTo>
                <a:lnTo>
                  <a:pt x="752521" y="105743"/>
                </a:lnTo>
                <a:lnTo>
                  <a:pt x="741845" y="63690"/>
                </a:lnTo>
                <a:lnTo>
                  <a:pt x="720674" y="29455"/>
                </a:lnTo>
                <a:lnTo>
                  <a:pt x="690080" y="6774"/>
                </a:lnTo>
                <a:lnTo>
                  <a:pt x="671318" y="0"/>
                </a:lnTo>
                <a:close/>
              </a:path>
              <a:path w="754379" h="259079">
                <a:moveTo>
                  <a:pt x="82538" y="0"/>
                </a:moveTo>
                <a:lnTo>
                  <a:pt x="47323" y="16593"/>
                </a:lnTo>
                <a:lnTo>
                  <a:pt x="21351" y="45361"/>
                </a:lnTo>
                <a:lnTo>
                  <a:pt x="5337" y="83817"/>
                </a:lnTo>
                <a:lnTo>
                  <a:pt x="0" y="129468"/>
                </a:lnTo>
                <a:lnTo>
                  <a:pt x="1330" y="153245"/>
                </a:lnTo>
                <a:lnTo>
                  <a:pt x="11971" y="195298"/>
                </a:lnTo>
                <a:lnTo>
                  <a:pt x="33092" y="229421"/>
                </a:lnTo>
                <a:lnTo>
                  <a:pt x="82538" y="258800"/>
                </a:lnTo>
                <a:lnTo>
                  <a:pt x="85812" y="248295"/>
                </a:lnTo>
                <a:lnTo>
                  <a:pt x="71065" y="241764"/>
                </a:lnTo>
                <a:lnTo>
                  <a:pt x="58339" y="232674"/>
                </a:lnTo>
                <a:lnTo>
                  <a:pt x="32235" y="190289"/>
                </a:lnTo>
                <a:lnTo>
                  <a:pt x="24561" y="150930"/>
                </a:lnTo>
                <a:lnTo>
                  <a:pt x="23601" y="128104"/>
                </a:lnTo>
                <a:lnTo>
                  <a:pt x="24561" y="106024"/>
                </a:lnTo>
                <a:lnTo>
                  <a:pt x="32235" y="67723"/>
                </a:lnTo>
                <a:lnTo>
                  <a:pt x="58441" y="26006"/>
                </a:lnTo>
                <a:lnTo>
                  <a:pt x="86221" y="10505"/>
                </a:lnTo>
                <a:lnTo>
                  <a:pt x="825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61194" y="4183889"/>
            <a:ext cx="1536700" cy="12700"/>
          </a:xfrm>
          <a:custGeom>
            <a:avLst/>
            <a:gdLst/>
            <a:ahLst/>
            <a:cxnLst/>
            <a:rect l="l" t="t" r="r" b="b"/>
            <a:pathLst>
              <a:path w="1536700" h="12700">
                <a:moveTo>
                  <a:pt x="1536699" y="0"/>
                </a:moveTo>
                <a:lnTo>
                  <a:pt x="0" y="0"/>
                </a:lnTo>
                <a:lnTo>
                  <a:pt x="0" y="12699"/>
                </a:lnTo>
                <a:lnTo>
                  <a:pt x="1536699" y="12699"/>
                </a:lnTo>
                <a:lnTo>
                  <a:pt x="15366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9AC853-C420-38C2-FD6A-9403FEF0E4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78"/>
          <a:stretch/>
        </p:blipFill>
        <p:spPr>
          <a:xfrm>
            <a:off x="2209800" y="2789036"/>
            <a:ext cx="4953000" cy="7323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2EAD4C-19DC-E5F7-2492-4FD708A0B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3896238"/>
            <a:ext cx="5186821" cy="852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A9F227-DC8B-611C-8E3B-1555A6126209}"/>
              </a:ext>
            </a:extLst>
          </p:cNvPr>
          <p:cNvSpPr txBox="1"/>
          <p:nvPr/>
        </p:nvSpPr>
        <p:spPr>
          <a:xfrm>
            <a:off x="314382" y="2708180"/>
            <a:ext cx="472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Вероятность перехода от </a:t>
            </a:r>
          </a:p>
          <a:p>
            <a:r>
              <a:rPr lang="ru-RU" b="1" dirty="0">
                <a:solidFill>
                  <a:srgbClr val="FF0000"/>
                </a:solidFill>
              </a:rPr>
              <a:t>предыдущего тэга </a:t>
            </a:r>
          </a:p>
          <a:p>
            <a:r>
              <a:rPr lang="ru-RU" b="1" dirty="0">
                <a:solidFill>
                  <a:srgbClr val="FF0000"/>
                </a:solidFill>
              </a:rPr>
              <a:t>к следующему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F28E42-A0F2-E7E3-D7BB-757FE3A3DD6D}"/>
              </a:ext>
            </a:extLst>
          </p:cNvPr>
          <p:cNvSpPr txBox="1"/>
          <p:nvPr/>
        </p:nvSpPr>
        <p:spPr>
          <a:xfrm>
            <a:off x="5334000" y="1887372"/>
            <a:ext cx="472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Частота вот этой последовательности</a:t>
            </a:r>
          </a:p>
          <a:p>
            <a:r>
              <a:rPr lang="ru-RU" b="1" dirty="0">
                <a:solidFill>
                  <a:srgbClr val="FF0000"/>
                </a:solidFill>
              </a:rPr>
              <a:t> тэгов делить на частоту </a:t>
            </a:r>
          </a:p>
          <a:p>
            <a:r>
              <a:rPr lang="ru-RU" b="1" dirty="0">
                <a:solidFill>
                  <a:srgbClr val="FF0000"/>
                </a:solidFill>
              </a:rPr>
              <a:t>предыд. тэга или тэгов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B51775-ADCA-53C8-12AC-5763E5FA591A}"/>
              </a:ext>
            </a:extLst>
          </p:cNvPr>
          <p:cNvSpPr txBox="1"/>
          <p:nvPr/>
        </p:nvSpPr>
        <p:spPr>
          <a:xfrm>
            <a:off x="6421828" y="3960546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Частота слова плюс </a:t>
            </a:r>
          </a:p>
          <a:p>
            <a:r>
              <a:rPr lang="ru-RU" b="1" dirty="0">
                <a:solidFill>
                  <a:srgbClr val="FF0000"/>
                </a:solidFill>
              </a:rPr>
              <a:t>тэг на частоту тэга</a:t>
            </a:r>
          </a:p>
        </p:txBody>
      </p:sp>
    </p:spTree>
    <p:extLst>
      <p:ext uri="{BB962C8B-B14F-4D97-AF65-F5344CB8AC3E}">
        <p14:creationId xmlns:p14="http://schemas.microsoft.com/office/powerpoint/2010/main" val="24682384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spc="-5" dirty="0">
                          <a:latin typeface="Cambria"/>
                          <a:cs typeface="Cambria"/>
                        </a:rPr>
                        <a:t>Вероятности</a:t>
                      </a:r>
                      <a:r>
                        <a:rPr sz="48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5" dirty="0">
                          <a:latin typeface="Cambria"/>
                          <a:cs typeface="Cambria"/>
                        </a:rPr>
                        <a:t>на</a:t>
                      </a:r>
                      <a:r>
                        <a:rPr sz="48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4800" dirty="0">
                          <a:latin typeface="Cambria"/>
                          <a:cs typeface="Cambria"/>
                        </a:rPr>
                        <a:t>примере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63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9540" y="1874837"/>
            <a:ext cx="6904917" cy="4274471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spc="-5" dirty="0">
                          <a:latin typeface="Cambria"/>
                          <a:cs typeface="Cambria"/>
                        </a:rPr>
                        <a:t>Вероятности</a:t>
                      </a:r>
                      <a:r>
                        <a:rPr sz="48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5" dirty="0">
                          <a:latin typeface="Cambria"/>
                          <a:cs typeface="Cambria"/>
                        </a:rPr>
                        <a:t>на</a:t>
                      </a:r>
                      <a:r>
                        <a:rPr sz="48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4800" dirty="0">
                          <a:latin typeface="Cambria"/>
                          <a:cs typeface="Cambria"/>
                        </a:rPr>
                        <a:t>примере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63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905000"/>
            <a:ext cx="6904917" cy="42744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CC9ECC-4CE3-80AD-4790-558C033160B1}"/>
              </a:ext>
            </a:extLst>
          </p:cNvPr>
          <p:cNvSpPr txBox="1"/>
          <p:nvPr/>
        </p:nvSpPr>
        <p:spPr>
          <a:xfrm>
            <a:off x="4674461" y="2133600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Априорные вероятности 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ru-RU" b="1" dirty="0">
                <a:solidFill>
                  <a:srgbClr val="FF0000"/>
                </a:solidFill>
              </a:rPr>
              <a:t>= </a:t>
            </a:r>
            <a:r>
              <a:rPr lang="en-US" b="1" dirty="0">
                <a:solidFill>
                  <a:srgbClr val="FF0000"/>
                </a:solidFill>
              </a:rPr>
              <a:t>MD </a:t>
            </a:r>
            <a:r>
              <a:rPr lang="ru-RU" b="1" dirty="0">
                <a:solidFill>
                  <a:srgbClr val="FF0000"/>
                </a:solidFill>
              </a:rPr>
              <a:t>после </a:t>
            </a:r>
            <a:r>
              <a:rPr lang="en-US" b="1" dirty="0">
                <a:solidFill>
                  <a:srgbClr val="FF0000"/>
                </a:solidFill>
              </a:rPr>
              <a:t>MD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DA6F1A-EF16-6074-3807-3E882252EEAD}"/>
              </a:ext>
            </a:extLst>
          </p:cNvPr>
          <p:cNvSpPr txBox="1"/>
          <p:nvPr/>
        </p:nvSpPr>
        <p:spPr>
          <a:xfrm>
            <a:off x="5257800" y="4453538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вероятности событий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ru-RU" b="1" dirty="0">
                <a:solidFill>
                  <a:srgbClr val="FF0000"/>
                </a:solidFill>
              </a:rPr>
              <a:t>= слово </a:t>
            </a:r>
            <a:r>
              <a:rPr lang="en-US" b="1" dirty="0">
                <a:solidFill>
                  <a:srgbClr val="FF0000"/>
                </a:solidFill>
              </a:rPr>
              <a:t>back </a:t>
            </a:r>
            <a:r>
              <a:rPr lang="ru-RU" b="1" dirty="0">
                <a:solidFill>
                  <a:srgbClr val="FF0000"/>
                </a:solidFill>
              </a:rPr>
              <a:t>генерируется </a:t>
            </a:r>
            <a:r>
              <a:rPr lang="en-US" b="1" dirty="0">
                <a:solidFill>
                  <a:srgbClr val="FF0000"/>
                </a:solidFill>
              </a:rPr>
              <a:t>NN</a:t>
            </a:r>
            <a:endParaRPr lang="ru-R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7424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72732"/>
              </p:ext>
            </p:extLst>
          </p:nvPr>
        </p:nvGraphicFramePr>
        <p:xfrm>
          <a:off x="267172" y="246889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dirty="0">
                          <a:latin typeface="Cambria"/>
                          <a:cs typeface="Cambria"/>
                        </a:rPr>
                        <a:t>HMM</a:t>
                      </a:r>
                      <a:r>
                        <a:rPr sz="4800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5" dirty="0">
                          <a:latin typeface="Cambria"/>
                          <a:cs typeface="Cambria"/>
                        </a:rPr>
                        <a:t>decoding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 marL="374650" marR="1325880">
                        <a:lnSpc>
                          <a:spcPts val="2400"/>
                        </a:lnSpc>
                        <a:spcBef>
                          <a:spcPts val="1430"/>
                        </a:spcBef>
                      </a:pPr>
                      <a:r>
                        <a:rPr sz="2200" spc="-5" dirty="0">
                          <a:latin typeface="Cambria"/>
                          <a:cs typeface="Cambria"/>
                        </a:rPr>
                        <a:t>Decoding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– 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определение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последовательности</a:t>
                      </a:r>
                      <a:r>
                        <a:rPr sz="22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скрытых </a:t>
                      </a:r>
                      <a:r>
                        <a:rPr sz="2200" spc="-47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состояний, соответствующее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наблюдениям:</a:t>
                      </a:r>
                      <a:endParaRPr sz="2200" dirty="0">
                        <a:latin typeface="Cambria"/>
                        <a:cs typeface="Cambria"/>
                      </a:endParaRPr>
                    </a:p>
                    <a:p>
                      <a:pPr marL="1890395">
                        <a:lnSpc>
                          <a:spcPts val="2305"/>
                        </a:lnSpc>
                        <a:spcBef>
                          <a:spcPts val="1810"/>
                        </a:spcBef>
                      </a:pPr>
                      <a:r>
                        <a:rPr sz="2200" spc="-90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2400" spc="-1312" baseline="-15625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3300" baseline="6313" dirty="0">
                          <a:latin typeface="Cambria Math"/>
                          <a:cs typeface="Cambria Math"/>
                        </a:rPr>
                        <a:t>̂ </a:t>
                      </a:r>
                      <a:r>
                        <a:rPr sz="3300" spc="-150" baseline="6313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baseline="-15625" dirty="0">
                          <a:latin typeface="Cambria Math"/>
                          <a:cs typeface="Cambria Math"/>
                        </a:rPr>
                        <a:t>:</a:t>
                      </a:r>
                      <a:r>
                        <a:rPr sz="2400" spc="172" baseline="-15625" dirty="0">
                          <a:latin typeface="Cambria Math"/>
                          <a:cs typeface="Cambria Math"/>
                        </a:rPr>
                        <a:t>𝑛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=</a:t>
                      </a:r>
                      <a:r>
                        <a:rPr sz="2200" spc="12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5" dirty="0">
                          <a:latin typeface="Cambria Math"/>
                          <a:cs typeface="Cambria Math"/>
                        </a:rPr>
                        <a:t>𝑎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𝑟𝑔</a:t>
                      </a:r>
                      <a:r>
                        <a:rPr sz="2200" spc="19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10" dirty="0">
                          <a:latin typeface="Cambria Math"/>
                          <a:cs typeface="Cambria Math"/>
                        </a:rPr>
                        <a:t>m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ax</a:t>
                      </a:r>
                      <a:r>
                        <a:rPr sz="2200" spc="14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𝑃 </a:t>
                      </a:r>
                      <a:r>
                        <a:rPr sz="2200" spc="-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90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2400" baseline="-15625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2400" spc="150" baseline="-156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…</a:t>
                      </a:r>
                      <a:r>
                        <a:rPr sz="2200" spc="-1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40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2400" baseline="-15625" dirty="0">
                          <a:latin typeface="Cambria Math"/>
                          <a:cs typeface="Cambria Math"/>
                        </a:rPr>
                        <a:t>𝑛 </a:t>
                      </a:r>
                      <a:r>
                        <a:rPr sz="2400" spc="157" baseline="-156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125" dirty="0">
                          <a:latin typeface="Cambria Math"/>
                          <a:cs typeface="Cambria Math"/>
                        </a:rPr>
                        <a:t>𝑤</a:t>
                      </a:r>
                      <a:r>
                        <a:rPr sz="2400" baseline="-15625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2400" spc="150" baseline="-156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…</a:t>
                      </a:r>
                      <a:r>
                        <a:rPr sz="2200" spc="-1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140" dirty="0">
                          <a:latin typeface="Cambria Math"/>
                          <a:cs typeface="Cambria Math"/>
                        </a:rPr>
                        <a:t>𝑤</a:t>
                      </a:r>
                      <a:r>
                        <a:rPr sz="2400" spc="172" baseline="-15625" dirty="0">
                          <a:latin typeface="Cambria Math"/>
                          <a:cs typeface="Cambria Math"/>
                        </a:rPr>
                        <a:t>𝑛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)</a:t>
                      </a:r>
                    </a:p>
                    <a:p>
                      <a:pPr marL="3105150">
                        <a:lnSpc>
                          <a:spcPts val="1585"/>
                        </a:lnSpc>
                      </a:pPr>
                      <a:r>
                        <a:rPr sz="1600" spc="90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1950" spc="135" baseline="-12820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1600" spc="90" dirty="0">
                          <a:latin typeface="Cambria Math"/>
                          <a:cs typeface="Cambria Math"/>
                        </a:rPr>
                        <a:t>…𝑡</a:t>
                      </a:r>
                      <a:r>
                        <a:rPr sz="1950" spc="135" baseline="-12820" dirty="0">
                          <a:latin typeface="Cambria Math"/>
                          <a:cs typeface="Cambria Math"/>
                        </a:rPr>
                        <a:t>𝑛</a:t>
                      </a:r>
                      <a:endParaRPr sz="1950" baseline="-12820" dirty="0">
                        <a:latin typeface="Cambria Math"/>
                        <a:cs typeface="Cambria Math"/>
                      </a:endParaRPr>
                    </a:p>
                    <a:p>
                      <a:pPr marL="1828164">
                        <a:lnSpc>
                          <a:spcPct val="100000"/>
                        </a:lnSpc>
                        <a:spcBef>
                          <a:spcPts val="1845"/>
                        </a:spcBef>
                        <a:tabLst>
                          <a:tab pos="5546090" algn="l"/>
                        </a:tabLst>
                      </a:pPr>
                      <a:r>
                        <a:rPr sz="3300" baseline="-42929" dirty="0">
                          <a:latin typeface="Cambria Math"/>
                          <a:cs typeface="Cambria Math"/>
                        </a:rPr>
                        <a:t>=</a:t>
                      </a:r>
                      <a:r>
                        <a:rPr sz="3300" spc="179" baseline="-42929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3300" spc="-7" baseline="-42929" dirty="0">
                          <a:latin typeface="Cambria Math"/>
                          <a:cs typeface="Cambria Math"/>
                        </a:rPr>
                        <a:t>𝑎</a:t>
                      </a:r>
                      <a:r>
                        <a:rPr sz="3300" baseline="-42929" dirty="0">
                          <a:latin typeface="Cambria Math"/>
                          <a:cs typeface="Cambria Math"/>
                        </a:rPr>
                        <a:t>𝑟𝑔</a:t>
                      </a:r>
                      <a:r>
                        <a:rPr sz="3300" spc="284" baseline="-42929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3300" spc="-15" baseline="-42929" dirty="0">
                          <a:latin typeface="Cambria Math"/>
                          <a:cs typeface="Cambria Math"/>
                        </a:rPr>
                        <a:t>m</a:t>
                      </a:r>
                      <a:r>
                        <a:rPr sz="3300" baseline="-42929" dirty="0">
                          <a:latin typeface="Cambria Math"/>
                          <a:cs typeface="Cambria Math"/>
                        </a:rPr>
                        <a:t>ax</a:t>
                      </a:r>
                      <a:r>
                        <a:rPr sz="3300" spc="217" baseline="-42929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𝑃 </a:t>
                      </a:r>
                      <a:r>
                        <a:rPr sz="2200" spc="-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125" dirty="0">
                          <a:latin typeface="Cambria Math"/>
                          <a:cs typeface="Cambria Math"/>
                        </a:rPr>
                        <a:t>𝑤</a:t>
                      </a:r>
                      <a:r>
                        <a:rPr sz="2400" baseline="-15625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2400" spc="150" baseline="-156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…</a:t>
                      </a:r>
                      <a:r>
                        <a:rPr sz="2200" spc="-1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140" dirty="0">
                          <a:latin typeface="Cambria Math"/>
                          <a:cs typeface="Cambria Math"/>
                        </a:rPr>
                        <a:t>𝑤</a:t>
                      </a:r>
                      <a:r>
                        <a:rPr sz="2400" baseline="-15625" dirty="0">
                          <a:latin typeface="Cambria Math"/>
                          <a:cs typeface="Cambria Math"/>
                        </a:rPr>
                        <a:t>𝑛 </a:t>
                      </a:r>
                      <a:r>
                        <a:rPr sz="2400" spc="157" baseline="-156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90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2400" baseline="-15625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2400" spc="150" baseline="-156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…</a:t>
                      </a:r>
                      <a:r>
                        <a:rPr sz="2200" spc="-1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40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2400" baseline="-15625" dirty="0">
                          <a:latin typeface="Cambria Math"/>
                          <a:cs typeface="Cambria Math"/>
                        </a:rPr>
                        <a:t>𝑛	</a:t>
                      </a:r>
                      <a:r>
                        <a:rPr sz="2200" spc="50" dirty="0">
                          <a:latin typeface="Cambria Math"/>
                          <a:cs typeface="Cambria Math"/>
                        </a:rPr>
                        <a:t>𝑃</a:t>
                      </a:r>
                      <a:r>
                        <a:rPr sz="2200" spc="-5" dirty="0">
                          <a:latin typeface="Cambria Math"/>
                          <a:cs typeface="Cambria Math"/>
                        </a:rPr>
                        <a:t>(</a:t>
                      </a:r>
                      <a:r>
                        <a:rPr sz="2200" spc="-90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2400" baseline="-15625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2400" spc="150" baseline="-156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…</a:t>
                      </a:r>
                      <a:r>
                        <a:rPr sz="2200" spc="-1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40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2400" spc="172" baseline="-15625" dirty="0">
                          <a:latin typeface="Cambria Math"/>
                          <a:cs typeface="Cambria Math"/>
                        </a:rPr>
                        <a:t>𝑛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)</a:t>
                      </a:r>
                    </a:p>
                    <a:p>
                      <a:pPr marL="2625725">
                        <a:lnSpc>
                          <a:spcPct val="100000"/>
                        </a:lnSpc>
                        <a:spcBef>
                          <a:spcPts val="505"/>
                        </a:spcBef>
                        <a:tabLst>
                          <a:tab pos="4307205" algn="l"/>
                        </a:tabLst>
                      </a:pPr>
                      <a:r>
                        <a:rPr sz="2400" spc="7" baseline="3472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1950" spc="120" baseline="-8547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2400" spc="7" baseline="3472" dirty="0">
                          <a:latin typeface="Cambria Math"/>
                          <a:cs typeface="Cambria Math"/>
                        </a:rPr>
                        <a:t>…𝑡</a:t>
                      </a:r>
                      <a:r>
                        <a:rPr sz="1950" baseline="-8547" dirty="0">
                          <a:latin typeface="Cambria Math"/>
                          <a:cs typeface="Cambria Math"/>
                        </a:rPr>
                        <a:t>𝑛	</a:t>
                      </a:r>
                      <a:r>
                        <a:rPr sz="2200" spc="50" dirty="0">
                          <a:latin typeface="Cambria Math"/>
                          <a:cs typeface="Cambria Math"/>
                        </a:rPr>
                        <a:t>𝑃</a:t>
                      </a:r>
                      <a:r>
                        <a:rPr sz="2200" spc="-5" dirty="0">
                          <a:latin typeface="Cambria Math"/>
                          <a:cs typeface="Cambria Math"/>
                        </a:rPr>
                        <a:t>(</a:t>
                      </a:r>
                      <a:r>
                        <a:rPr sz="2200" spc="-125" dirty="0">
                          <a:latin typeface="Cambria Math"/>
                          <a:cs typeface="Cambria Math"/>
                        </a:rPr>
                        <a:t>𝑤</a:t>
                      </a:r>
                      <a:r>
                        <a:rPr sz="2400" baseline="-15625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2400" spc="150" baseline="-156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…</a:t>
                      </a:r>
                      <a:r>
                        <a:rPr sz="2200" spc="-1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140" dirty="0">
                          <a:latin typeface="Cambria Math"/>
                          <a:cs typeface="Cambria Math"/>
                        </a:rPr>
                        <a:t>𝑤</a:t>
                      </a:r>
                      <a:r>
                        <a:rPr sz="2400" spc="172" baseline="-15625" dirty="0">
                          <a:latin typeface="Cambria Math"/>
                          <a:cs typeface="Cambria Math"/>
                        </a:rPr>
                        <a:t>𝑛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)</a:t>
                      </a:r>
                    </a:p>
                    <a:p>
                      <a:pPr marL="1828164">
                        <a:lnSpc>
                          <a:spcPts val="2290"/>
                        </a:lnSpc>
                        <a:spcBef>
                          <a:spcPts val="2495"/>
                        </a:spcBef>
                        <a:tabLst>
                          <a:tab pos="5483860" algn="l"/>
                        </a:tabLst>
                      </a:pPr>
                      <a:r>
                        <a:rPr sz="2200" dirty="0">
                          <a:latin typeface="Cambria Math"/>
                          <a:cs typeface="Cambria Math"/>
                        </a:rPr>
                        <a:t>=</a:t>
                      </a:r>
                      <a:r>
                        <a:rPr sz="2200" spc="12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5" dirty="0">
                          <a:latin typeface="Cambria Math"/>
                          <a:cs typeface="Cambria Math"/>
                        </a:rPr>
                        <a:t>𝑎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𝑟𝑔</a:t>
                      </a:r>
                      <a:r>
                        <a:rPr sz="2200" spc="19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10" dirty="0">
                          <a:latin typeface="Cambria Math"/>
                          <a:cs typeface="Cambria Math"/>
                        </a:rPr>
                        <a:t>m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ax</a:t>
                      </a:r>
                      <a:r>
                        <a:rPr sz="2200" spc="14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𝑃 </a:t>
                      </a:r>
                      <a:r>
                        <a:rPr sz="2200" spc="-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125" dirty="0">
                          <a:latin typeface="Cambria Math"/>
                          <a:cs typeface="Cambria Math"/>
                        </a:rPr>
                        <a:t>𝑤</a:t>
                      </a:r>
                      <a:r>
                        <a:rPr sz="2400" baseline="-15625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2400" spc="150" baseline="-156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…</a:t>
                      </a:r>
                      <a:r>
                        <a:rPr sz="2200" spc="-1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140" dirty="0">
                          <a:latin typeface="Cambria Math"/>
                          <a:cs typeface="Cambria Math"/>
                        </a:rPr>
                        <a:t>𝑤</a:t>
                      </a:r>
                      <a:r>
                        <a:rPr sz="2400" baseline="-15625" dirty="0">
                          <a:latin typeface="Cambria Math"/>
                          <a:cs typeface="Cambria Math"/>
                        </a:rPr>
                        <a:t>𝑛 </a:t>
                      </a:r>
                      <a:r>
                        <a:rPr sz="2400" spc="157" baseline="-156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90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2400" baseline="-15625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2400" spc="150" baseline="-156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…</a:t>
                      </a:r>
                      <a:r>
                        <a:rPr sz="2200" spc="-1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40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2400" baseline="-15625" dirty="0">
                          <a:latin typeface="Cambria Math"/>
                          <a:cs typeface="Cambria Math"/>
                        </a:rPr>
                        <a:t>𝑛	</a:t>
                      </a:r>
                      <a:r>
                        <a:rPr sz="2200" spc="50" dirty="0">
                          <a:latin typeface="Cambria Math"/>
                          <a:cs typeface="Cambria Math"/>
                        </a:rPr>
                        <a:t>𝑃</a:t>
                      </a:r>
                      <a:r>
                        <a:rPr sz="2200" spc="-5" dirty="0">
                          <a:latin typeface="Cambria Math"/>
                          <a:cs typeface="Cambria Math"/>
                        </a:rPr>
                        <a:t>(</a:t>
                      </a:r>
                      <a:r>
                        <a:rPr sz="2200" spc="-90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2400" baseline="-15625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2400" spc="150" baseline="-156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…</a:t>
                      </a:r>
                      <a:r>
                        <a:rPr sz="2200" spc="-1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40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2400" spc="172" baseline="-15625" dirty="0">
                          <a:latin typeface="Cambria Math"/>
                          <a:cs typeface="Cambria Math"/>
                        </a:rPr>
                        <a:t>𝑛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)</a:t>
                      </a:r>
                    </a:p>
                    <a:p>
                      <a:pPr marL="2625725">
                        <a:lnSpc>
                          <a:spcPts val="1570"/>
                        </a:lnSpc>
                      </a:pPr>
                      <a:r>
                        <a:rPr sz="1600" spc="90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1950" spc="135" baseline="-14957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1600" spc="90" dirty="0">
                          <a:latin typeface="Cambria Math"/>
                          <a:cs typeface="Cambria Math"/>
                        </a:rPr>
                        <a:t>…𝑡</a:t>
                      </a:r>
                      <a:r>
                        <a:rPr sz="1950" spc="135" baseline="-14957" dirty="0">
                          <a:latin typeface="Cambria Math"/>
                          <a:cs typeface="Cambria Math"/>
                        </a:rPr>
                        <a:t>𝑛</a:t>
                      </a:r>
                      <a:endParaRPr sz="1950" baseline="-14957" dirty="0">
                        <a:latin typeface="Cambria Math"/>
                        <a:cs typeface="Cambria Math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750" dirty="0">
                        <a:latin typeface="Times New Roman"/>
                        <a:cs typeface="Times New Roman"/>
                      </a:endParaRPr>
                    </a:p>
                    <a:p>
                      <a:pPr marR="83375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spc="120" dirty="0">
                          <a:latin typeface="Cambria Math"/>
                          <a:cs typeface="Cambria Math"/>
                        </a:rPr>
                        <a:t>𝑛</a:t>
                      </a:r>
                      <a:endParaRPr sz="1600" dirty="0">
                        <a:latin typeface="Cambria Math"/>
                        <a:cs typeface="Cambria Math"/>
                      </a:endParaRPr>
                    </a:p>
                    <a:p>
                      <a:pPr marL="8890" algn="ctr">
                        <a:lnSpc>
                          <a:spcPts val="2290"/>
                        </a:lnSpc>
                        <a:spcBef>
                          <a:spcPts val="740"/>
                        </a:spcBef>
                      </a:pPr>
                      <a:r>
                        <a:rPr sz="2200" dirty="0">
                          <a:latin typeface="Cambria Math"/>
                          <a:cs typeface="Cambria Math"/>
                        </a:rPr>
                        <a:t>=</a:t>
                      </a:r>
                      <a:r>
                        <a:rPr sz="2200" spc="12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a</a:t>
                      </a:r>
                      <a:r>
                        <a:rPr sz="2200" spc="-15" dirty="0">
                          <a:latin typeface="Cambria Math"/>
                          <a:cs typeface="Cambria Math"/>
                        </a:rPr>
                        <a:t>r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g</a:t>
                      </a:r>
                      <a:r>
                        <a:rPr sz="2200" spc="15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10" dirty="0">
                          <a:latin typeface="Cambria Math"/>
                          <a:cs typeface="Cambria Math"/>
                        </a:rPr>
                        <a:t>m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ax</a:t>
                      </a:r>
                      <a:r>
                        <a:rPr sz="2200" spc="14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𝖦</a:t>
                      </a:r>
                      <a:r>
                        <a:rPr sz="2200" spc="-12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𝑃 </a:t>
                      </a:r>
                      <a:r>
                        <a:rPr sz="2200" spc="-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75" dirty="0">
                          <a:latin typeface="Cambria Math"/>
                          <a:cs typeface="Cambria Math"/>
                        </a:rPr>
                        <a:t>𝑤</a:t>
                      </a:r>
                      <a:r>
                        <a:rPr sz="2400" baseline="-15625" dirty="0">
                          <a:latin typeface="Cambria Math"/>
                          <a:cs typeface="Cambria Math"/>
                        </a:rPr>
                        <a:t>i </a:t>
                      </a:r>
                      <a:r>
                        <a:rPr sz="2400" spc="202" baseline="-156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40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2400" spc="217" baseline="-15625" dirty="0">
                          <a:latin typeface="Cambria Math"/>
                          <a:cs typeface="Cambria Math"/>
                        </a:rPr>
                        <a:t>i</a:t>
                      </a:r>
                      <a:r>
                        <a:rPr sz="2200" spc="-5" dirty="0">
                          <a:latin typeface="Cambria Math"/>
                          <a:cs typeface="Cambria Math"/>
                        </a:rPr>
                        <a:t>)</a:t>
                      </a:r>
                      <a:r>
                        <a:rPr sz="2200" spc="50" dirty="0">
                          <a:latin typeface="Cambria Math"/>
                          <a:cs typeface="Cambria Math"/>
                        </a:rPr>
                        <a:t>𝑃</a:t>
                      </a:r>
                      <a:r>
                        <a:rPr sz="2200" spc="-5" dirty="0">
                          <a:latin typeface="Cambria Math"/>
                          <a:cs typeface="Cambria Math"/>
                        </a:rPr>
                        <a:t>(</a:t>
                      </a:r>
                      <a:r>
                        <a:rPr sz="2200" spc="-40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2400" spc="217" baseline="-15625" dirty="0">
                          <a:latin typeface="Cambria Math"/>
                          <a:cs typeface="Cambria Math"/>
                        </a:rPr>
                        <a:t>i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|</a:t>
                      </a:r>
                      <a:r>
                        <a:rPr sz="2200" spc="-40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2400" spc="82" baseline="-15625" dirty="0">
                          <a:latin typeface="Cambria Math"/>
                          <a:cs typeface="Cambria Math"/>
                        </a:rPr>
                        <a:t>i</a:t>
                      </a:r>
                      <a:r>
                        <a:rPr sz="2400" spc="-7" baseline="-15625" dirty="0">
                          <a:latin typeface="Cambria Math"/>
                          <a:cs typeface="Cambria Math"/>
                        </a:rPr>
                        <a:t>'</a:t>
                      </a:r>
                      <a:r>
                        <a:rPr sz="2400" spc="135" baseline="-15625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)</a:t>
                      </a:r>
                    </a:p>
                    <a:p>
                      <a:pPr marL="3063875">
                        <a:lnSpc>
                          <a:spcPts val="1345"/>
                        </a:lnSpc>
                      </a:pPr>
                      <a:r>
                        <a:rPr sz="1600" spc="90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1950" spc="135" baseline="-14957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1600" spc="90" dirty="0">
                          <a:latin typeface="Cambria Math"/>
                          <a:cs typeface="Cambria Math"/>
                        </a:rPr>
                        <a:t>…𝑡</a:t>
                      </a:r>
                      <a:r>
                        <a:rPr sz="1950" spc="135" baseline="-14957" dirty="0">
                          <a:latin typeface="Cambria Math"/>
                          <a:cs typeface="Cambria Math"/>
                        </a:rPr>
                        <a:t>𝑛</a:t>
                      </a:r>
                      <a:endParaRPr sz="1950" baseline="-14957" dirty="0">
                        <a:latin typeface="Cambria Math"/>
                        <a:cs typeface="Cambria Math"/>
                      </a:endParaRPr>
                    </a:p>
                    <a:p>
                      <a:pPr marR="830580" algn="ctr">
                        <a:lnSpc>
                          <a:spcPts val="1689"/>
                        </a:lnSpc>
                      </a:pPr>
                      <a:r>
                        <a:rPr sz="1600" spc="345" dirty="0">
                          <a:latin typeface="Cambria Math"/>
                          <a:cs typeface="Cambria Math"/>
                        </a:rPr>
                        <a:t>i,1</a:t>
                      </a:r>
                      <a:endParaRPr sz="1600" dirty="0">
                        <a:latin typeface="Cambria Math"/>
                        <a:cs typeface="Cambria Math"/>
                      </a:endParaRPr>
                    </a:p>
                  </a:txBody>
                  <a:tcPr marL="0" marR="0" marT="18161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64</a:t>
                      </a:r>
                      <a:endParaRPr sz="1200" dirty="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4183100" y="2726871"/>
            <a:ext cx="929640" cy="259079"/>
          </a:xfrm>
          <a:custGeom>
            <a:avLst/>
            <a:gdLst/>
            <a:ahLst/>
            <a:cxnLst/>
            <a:rect l="l" t="t" r="r" b="b"/>
            <a:pathLst>
              <a:path w="929639" h="259080">
                <a:moveTo>
                  <a:pt x="929182" y="2481"/>
                </a:moveTo>
                <a:lnTo>
                  <a:pt x="908173" y="2481"/>
                </a:lnTo>
                <a:lnTo>
                  <a:pt x="908173" y="256371"/>
                </a:lnTo>
                <a:lnTo>
                  <a:pt x="929182" y="256371"/>
                </a:lnTo>
                <a:lnTo>
                  <a:pt x="929182" y="2481"/>
                </a:lnTo>
                <a:close/>
              </a:path>
              <a:path w="929639" h="259080">
                <a:moveTo>
                  <a:pt x="82537" y="0"/>
                </a:moveTo>
                <a:lnTo>
                  <a:pt x="47322" y="16593"/>
                </a:lnTo>
                <a:lnTo>
                  <a:pt x="21349" y="45361"/>
                </a:lnTo>
                <a:lnTo>
                  <a:pt x="5337" y="83817"/>
                </a:lnTo>
                <a:lnTo>
                  <a:pt x="0" y="129468"/>
                </a:lnTo>
                <a:lnTo>
                  <a:pt x="1330" y="153245"/>
                </a:lnTo>
                <a:lnTo>
                  <a:pt x="11970" y="195298"/>
                </a:lnTo>
                <a:lnTo>
                  <a:pt x="33090" y="229421"/>
                </a:lnTo>
                <a:lnTo>
                  <a:pt x="82537" y="258800"/>
                </a:lnTo>
                <a:lnTo>
                  <a:pt x="85811" y="248295"/>
                </a:lnTo>
                <a:lnTo>
                  <a:pt x="71064" y="241764"/>
                </a:lnTo>
                <a:lnTo>
                  <a:pt x="58338" y="232674"/>
                </a:lnTo>
                <a:lnTo>
                  <a:pt x="32234" y="190289"/>
                </a:lnTo>
                <a:lnTo>
                  <a:pt x="24560" y="150930"/>
                </a:lnTo>
                <a:lnTo>
                  <a:pt x="23601" y="128104"/>
                </a:lnTo>
                <a:lnTo>
                  <a:pt x="24560" y="106024"/>
                </a:lnTo>
                <a:lnTo>
                  <a:pt x="32234" y="67723"/>
                </a:lnTo>
                <a:lnTo>
                  <a:pt x="58440" y="26006"/>
                </a:lnTo>
                <a:lnTo>
                  <a:pt x="86220" y="10505"/>
                </a:lnTo>
                <a:lnTo>
                  <a:pt x="82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01191" y="3787035"/>
            <a:ext cx="3492500" cy="12700"/>
          </a:xfrm>
          <a:custGeom>
            <a:avLst/>
            <a:gdLst/>
            <a:ahLst/>
            <a:cxnLst/>
            <a:rect l="l" t="t" r="r" b="b"/>
            <a:pathLst>
              <a:path w="3492500" h="12700">
                <a:moveTo>
                  <a:pt x="3492500" y="0"/>
                </a:moveTo>
                <a:lnTo>
                  <a:pt x="0" y="0"/>
                </a:lnTo>
                <a:lnTo>
                  <a:pt x="0" y="12700"/>
                </a:lnTo>
                <a:lnTo>
                  <a:pt x="3492500" y="12700"/>
                </a:lnTo>
                <a:lnTo>
                  <a:pt x="34925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03866" y="3455216"/>
            <a:ext cx="2012314" cy="259079"/>
          </a:xfrm>
          <a:custGeom>
            <a:avLst/>
            <a:gdLst/>
            <a:ahLst/>
            <a:cxnLst/>
            <a:rect l="l" t="t" r="r" b="b"/>
            <a:pathLst>
              <a:path w="2012314" h="259079">
                <a:moveTo>
                  <a:pt x="1103998" y="2481"/>
                </a:moveTo>
                <a:lnTo>
                  <a:pt x="1082988" y="2481"/>
                </a:lnTo>
                <a:lnTo>
                  <a:pt x="1082988" y="256369"/>
                </a:lnTo>
                <a:lnTo>
                  <a:pt x="1103998" y="256369"/>
                </a:lnTo>
                <a:lnTo>
                  <a:pt x="1103998" y="2481"/>
                </a:lnTo>
                <a:close/>
              </a:path>
              <a:path w="2012314" h="259079">
                <a:moveTo>
                  <a:pt x="1929632" y="0"/>
                </a:moveTo>
                <a:lnTo>
                  <a:pt x="1925949" y="10505"/>
                </a:lnTo>
                <a:lnTo>
                  <a:pt x="1940930" y="17006"/>
                </a:lnTo>
                <a:lnTo>
                  <a:pt x="1953814" y="26006"/>
                </a:lnTo>
                <a:lnTo>
                  <a:pt x="1979974" y="67723"/>
                </a:lnTo>
                <a:lnTo>
                  <a:pt x="1987613" y="106024"/>
                </a:lnTo>
                <a:lnTo>
                  <a:pt x="1988568" y="128104"/>
                </a:lnTo>
                <a:lnTo>
                  <a:pt x="1987609" y="150930"/>
                </a:lnTo>
                <a:lnTo>
                  <a:pt x="1979935" y="190289"/>
                </a:lnTo>
                <a:lnTo>
                  <a:pt x="1953831" y="232674"/>
                </a:lnTo>
                <a:lnTo>
                  <a:pt x="1926358" y="248295"/>
                </a:lnTo>
                <a:lnTo>
                  <a:pt x="1929632" y="258800"/>
                </a:lnTo>
                <a:lnTo>
                  <a:pt x="1964933" y="242241"/>
                </a:lnTo>
                <a:lnTo>
                  <a:pt x="1990888" y="213574"/>
                </a:lnTo>
                <a:lnTo>
                  <a:pt x="2006849" y="175187"/>
                </a:lnTo>
                <a:lnTo>
                  <a:pt x="2012170" y="129468"/>
                </a:lnTo>
                <a:lnTo>
                  <a:pt x="2010835" y="105743"/>
                </a:lnTo>
                <a:lnTo>
                  <a:pt x="2000161" y="63690"/>
                </a:lnTo>
                <a:lnTo>
                  <a:pt x="1978989" y="29455"/>
                </a:lnTo>
                <a:lnTo>
                  <a:pt x="1948396" y="6774"/>
                </a:lnTo>
                <a:lnTo>
                  <a:pt x="1929632" y="0"/>
                </a:lnTo>
                <a:close/>
              </a:path>
              <a:path w="2012314" h="259079">
                <a:moveTo>
                  <a:pt x="82537" y="0"/>
                </a:moveTo>
                <a:lnTo>
                  <a:pt x="47322" y="16593"/>
                </a:lnTo>
                <a:lnTo>
                  <a:pt x="21349" y="45361"/>
                </a:lnTo>
                <a:lnTo>
                  <a:pt x="5337" y="83817"/>
                </a:lnTo>
                <a:lnTo>
                  <a:pt x="0" y="129468"/>
                </a:lnTo>
                <a:lnTo>
                  <a:pt x="1330" y="153244"/>
                </a:lnTo>
                <a:lnTo>
                  <a:pt x="11971" y="195297"/>
                </a:lnTo>
                <a:lnTo>
                  <a:pt x="33091" y="229421"/>
                </a:lnTo>
                <a:lnTo>
                  <a:pt x="82537" y="258800"/>
                </a:lnTo>
                <a:lnTo>
                  <a:pt x="85811" y="248295"/>
                </a:lnTo>
                <a:lnTo>
                  <a:pt x="71064" y="241764"/>
                </a:lnTo>
                <a:lnTo>
                  <a:pt x="58338" y="232674"/>
                </a:lnTo>
                <a:lnTo>
                  <a:pt x="32234" y="190289"/>
                </a:lnTo>
                <a:lnTo>
                  <a:pt x="24560" y="150930"/>
                </a:lnTo>
                <a:lnTo>
                  <a:pt x="23601" y="128104"/>
                </a:lnTo>
                <a:lnTo>
                  <a:pt x="24560" y="106024"/>
                </a:lnTo>
                <a:lnTo>
                  <a:pt x="32234" y="67723"/>
                </a:lnTo>
                <a:lnTo>
                  <a:pt x="58441" y="26006"/>
                </a:lnTo>
                <a:lnTo>
                  <a:pt x="86220" y="10505"/>
                </a:lnTo>
                <a:lnTo>
                  <a:pt x="82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03866" y="4504871"/>
            <a:ext cx="2012314" cy="259079"/>
          </a:xfrm>
          <a:custGeom>
            <a:avLst/>
            <a:gdLst/>
            <a:ahLst/>
            <a:cxnLst/>
            <a:rect l="l" t="t" r="r" b="b"/>
            <a:pathLst>
              <a:path w="2012314" h="259079">
                <a:moveTo>
                  <a:pt x="1103998" y="2481"/>
                </a:moveTo>
                <a:lnTo>
                  <a:pt x="1082988" y="2481"/>
                </a:lnTo>
                <a:lnTo>
                  <a:pt x="1082988" y="256369"/>
                </a:lnTo>
                <a:lnTo>
                  <a:pt x="1103998" y="256369"/>
                </a:lnTo>
                <a:lnTo>
                  <a:pt x="1103998" y="2481"/>
                </a:lnTo>
                <a:close/>
              </a:path>
              <a:path w="2012314" h="259079">
                <a:moveTo>
                  <a:pt x="1929632" y="0"/>
                </a:moveTo>
                <a:lnTo>
                  <a:pt x="1925949" y="10505"/>
                </a:lnTo>
                <a:lnTo>
                  <a:pt x="1940930" y="17006"/>
                </a:lnTo>
                <a:lnTo>
                  <a:pt x="1953814" y="26006"/>
                </a:lnTo>
                <a:lnTo>
                  <a:pt x="1979974" y="67723"/>
                </a:lnTo>
                <a:lnTo>
                  <a:pt x="1987613" y="106024"/>
                </a:lnTo>
                <a:lnTo>
                  <a:pt x="1988568" y="128104"/>
                </a:lnTo>
                <a:lnTo>
                  <a:pt x="1987609" y="150930"/>
                </a:lnTo>
                <a:lnTo>
                  <a:pt x="1979935" y="190289"/>
                </a:lnTo>
                <a:lnTo>
                  <a:pt x="1953831" y="232674"/>
                </a:lnTo>
                <a:lnTo>
                  <a:pt x="1926358" y="248295"/>
                </a:lnTo>
                <a:lnTo>
                  <a:pt x="1929632" y="258800"/>
                </a:lnTo>
                <a:lnTo>
                  <a:pt x="1964933" y="242241"/>
                </a:lnTo>
                <a:lnTo>
                  <a:pt x="1990888" y="213574"/>
                </a:lnTo>
                <a:lnTo>
                  <a:pt x="2006849" y="175187"/>
                </a:lnTo>
                <a:lnTo>
                  <a:pt x="2012170" y="129468"/>
                </a:lnTo>
                <a:lnTo>
                  <a:pt x="2010835" y="105743"/>
                </a:lnTo>
                <a:lnTo>
                  <a:pt x="2000161" y="63690"/>
                </a:lnTo>
                <a:lnTo>
                  <a:pt x="1978989" y="29455"/>
                </a:lnTo>
                <a:lnTo>
                  <a:pt x="1948396" y="6774"/>
                </a:lnTo>
                <a:lnTo>
                  <a:pt x="1929632" y="0"/>
                </a:lnTo>
                <a:close/>
              </a:path>
              <a:path w="2012314" h="259079">
                <a:moveTo>
                  <a:pt x="82537" y="0"/>
                </a:moveTo>
                <a:lnTo>
                  <a:pt x="47322" y="16593"/>
                </a:lnTo>
                <a:lnTo>
                  <a:pt x="21349" y="45361"/>
                </a:lnTo>
                <a:lnTo>
                  <a:pt x="5337" y="83817"/>
                </a:lnTo>
                <a:lnTo>
                  <a:pt x="0" y="129468"/>
                </a:lnTo>
                <a:lnTo>
                  <a:pt x="1330" y="153244"/>
                </a:lnTo>
                <a:lnTo>
                  <a:pt x="11971" y="195297"/>
                </a:lnTo>
                <a:lnTo>
                  <a:pt x="33091" y="229421"/>
                </a:lnTo>
                <a:lnTo>
                  <a:pt x="82537" y="258800"/>
                </a:lnTo>
                <a:lnTo>
                  <a:pt x="85811" y="248295"/>
                </a:lnTo>
                <a:lnTo>
                  <a:pt x="71064" y="241764"/>
                </a:lnTo>
                <a:lnTo>
                  <a:pt x="58338" y="232674"/>
                </a:lnTo>
                <a:lnTo>
                  <a:pt x="32234" y="190289"/>
                </a:lnTo>
                <a:lnTo>
                  <a:pt x="24560" y="150930"/>
                </a:lnTo>
                <a:lnTo>
                  <a:pt x="23601" y="128104"/>
                </a:lnTo>
                <a:lnTo>
                  <a:pt x="24560" y="106024"/>
                </a:lnTo>
                <a:lnTo>
                  <a:pt x="32234" y="67723"/>
                </a:lnTo>
                <a:lnTo>
                  <a:pt x="58441" y="26006"/>
                </a:lnTo>
                <a:lnTo>
                  <a:pt x="86220" y="10505"/>
                </a:lnTo>
                <a:lnTo>
                  <a:pt x="82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09947" y="5736771"/>
            <a:ext cx="433705" cy="259079"/>
          </a:xfrm>
          <a:custGeom>
            <a:avLst/>
            <a:gdLst/>
            <a:ahLst/>
            <a:cxnLst/>
            <a:rect l="l" t="t" r="r" b="b"/>
            <a:pathLst>
              <a:path w="433704" h="259079">
                <a:moveTo>
                  <a:pt x="433247" y="2481"/>
                </a:moveTo>
                <a:lnTo>
                  <a:pt x="412238" y="2481"/>
                </a:lnTo>
                <a:lnTo>
                  <a:pt x="412238" y="256369"/>
                </a:lnTo>
                <a:lnTo>
                  <a:pt x="433247" y="256369"/>
                </a:lnTo>
                <a:lnTo>
                  <a:pt x="433247" y="2481"/>
                </a:lnTo>
                <a:close/>
              </a:path>
              <a:path w="433704" h="259079">
                <a:moveTo>
                  <a:pt x="82537" y="0"/>
                </a:moveTo>
                <a:lnTo>
                  <a:pt x="47322" y="16592"/>
                </a:lnTo>
                <a:lnTo>
                  <a:pt x="21349" y="45361"/>
                </a:lnTo>
                <a:lnTo>
                  <a:pt x="5337" y="83816"/>
                </a:lnTo>
                <a:lnTo>
                  <a:pt x="0" y="129468"/>
                </a:lnTo>
                <a:lnTo>
                  <a:pt x="1330" y="153244"/>
                </a:lnTo>
                <a:lnTo>
                  <a:pt x="11971" y="195297"/>
                </a:lnTo>
                <a:lnTo>
                  <a:pt x="33091" y="229421"/>
                </a:lnTo>
                <a:lnTo>
                  <a:pt x="82537" y="258799"/>
                </a:lnTo>
                <a:lnTo>
                  <a:pt x="85811" y="248294"/>
                </a:lnTo>
                <a:lnTo>
                  <a:pt x="71064" y="241763"/>
                </a:lnTo>
                <a:lnTo>
                  <a:pt x="58338" y="232674"/>
                </a:lnTo>
                <a:lnTo>
                  <a:pt x="32234" y="190288"/>
                </a:lnTo>
                <a:lnTo>
                  <a:pt x="24560" y="150929"/>
                </a:lnTo>
                <a:lnTo>
                  <a:pt x="23601" y="128103"/>
                </a:lnTo>
                <a:lnTo>
                  <a:pt x="24560" y="106024"/>
                </a:lnTo>
                <a:lnTo>
                  <a:pt x="32234" y="67722"/>
                </a:lnTo>
                <a:lnTo>
                  <a:pt x="58441" y="26006"/>
                </a:lnTo>
                <a:lnTo>
                  <a:pt x="86220" y="10504"/>
                </a:lnTo>
                <a:lnTo>
                  <a:pt x="82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67172" y="246889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dirty="0">
                          <a:latin typeface="Cambria"/>
                          <a:cs typeface="Cambria"/>
                        </a:rPr>
                        <a:t>HMM</a:t>
                      </a:r>
                      <a:r>
                        <a:rPr sz="4800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5" dirty="0">
                          <a:latin typeface="Cambria"/>
                          <a:cs typeface="Cambria"/>
                        </a:rPr>
                        <a:t>decoding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 marL="374650" marR="1325880">
                        <a:lnSpc>
                          <a:spcPts val="2400"/>
                        </a:lnSpc>
                        <a:spcBef>
                          <a:spcPts val="1430"/>
                        </a:spcBef>
                      </a:pPr>
                      <a:r>
                        <a:rPr sz="2200" spc="-5" dirty="0">
                          <a:latin typeface="Cambria"/>
                          <a:cs typeface="Cambria"/>
                        </a:rPr>
                        <a:t>Decoding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– 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определение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последовательности</a:t>
                      </a:r>
                      <a:r>
                        <a:rPr sz="22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скрытых </a:t>
                      </a:r>
                      <a:r>
                        <a:rPr sz="2200" spc="-47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состояний, соответствующее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наблюдениям:</a:t>
                      </a:r>
                      <a:endParaRPr sz="2200" dirty="0">
                        <a:latin typeface="Cambria"/>
                        <a:cs typeface="Cambria"/>
                      </a:endParaRPr>
                    </a:p>
                    <a:p>
                      <a:pPr marL="1890395">
                        <a:lnSpc>
                          <a:spcPts val="2305"/>
                        </a:lnSpc>
                        <a:spcBef>
                          <a:spcPts val="1810"/>
                        </a:spcBef>
                      </a:pPr>
                      <a:r>
                        <a:rPr sz="2200" spc="-90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2400" spc="-1312" baseline="-15625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3300" baseline="6313" dirty="0">
                          <a:latin typeface="Cambria Math"/>
                          <a:cs typeface="Cambria Math"/>
                        </a:rPr>
                        <a:t>̂ </a:t>
                      </a:r>
                      <a:r>
                        <a:rPr sz="3300" spc="-150" baseline="6313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baseline="-15625" dirty="0">
                          <a:latin typeface="Cambria Math"/>
                          <a:cs typeface="Cambria Math"/>
                        </a:rPr>
                        <a:t>:</a:t>
                      </a:r>
                      <a:r>
                        <a:rPr sz="2400" spc="172" baseline="-15625" dirty="0">
                          <a:latin typeface="Cambria Math"/>
                          <a:cs typeface="Cambria Math"/>
                        </a:rPr>
                        <a:t>𝑛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=</a:t>
                      </a:r>
                      <a:r>
                        <a:rPr sz="2200" spc="12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5" dirty="0">
                          <a:latin typeface="Cambria Math"/>
                          <a:cs typeface="Cambria Math"/>
                        </a:rPr>
                        <a:t>𝑎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𝑟𝑔</a:t>
                      </a:r>
                      <a:r>
                        <a:rPr sz="2200" spc="19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10" dirty="0">
                          <a:latin typeface="Cambria Math"/>
                          <a:cs typeface="Cambria Math"/>
                        </a:rPr>
                        <a:t>m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ax</a:t>
                      </a:r>
                      <a:r>
                        <a:rPr sz="2200" spc="14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𝑃 </a:t>
                      </a:r>
                      <a:r>
                        <a:rPr sz="2200" spc="-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90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2400" baseline="-15625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2400" spc="150" baseline="-156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…</a:t>
                      </a:r>
                      <a:r>
                        <a:rPr sz="2200" spc="-1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40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2400" baseline="-15625" dirty="0">
                          <a:latin typeface="Cambria Math"/>
                          <a:cs typeface="Cambria Math"/>
                        </a:rPr>
                        <a:t>𝑛 </a:t>
                      </a:r>
                      <a:r>
                        <a:rPr sz="2400" spc="157" baseline="-156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125" dirty="0">
                          <a:latin typeface="Cambria Math"/>
                          <a:cs typeface="Cambria Math"/>
                        </a:rPr>
                        <a:t>𝑤</a:t>
                      </a:r>
                      <a:r>
                        <a:rPr sz="2400" baseline="-15625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2400" spc="150" baseline="-156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…</a:t>
                      </a:r>
                      <a:r>
                        <a:rPr sz="2200" spc="-1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140" dirty="0">
                          <a:latin typeface="Cambria Math"/>
                          <a:cs typeface="Cambria Math"/>
                        </a:rPr>
                        <a:t>𝑤</a:t>
                      </a:r>
                      <a:r>
                        <a:rPr sz="2400" spc="172" baseline="-15625" dirty="0">
                          <a:latin typeface="Cambria Math"/>
                          <a:cs typeface="Cambria Math"/>
                        </a:rPr>
                        <a:t>𝑛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)</a:t>
                      </a:r>
                    </a:p>
                    <a:p>
                      <a:pPr marL="3105150">
                        <a:lnSpc>
                          <a:spcPts val="1585"/>
                        </a:lnSpc>
                      </a:pPr>
                      <a:r>
                        <a:rPr sz="1600" spc="90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1950" spc="135" baseline="-12820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1600" spc="90" dirty="0">
                          <a:latin typeface="Cambria Math"/>
                          <a:cs typeface="Cambria Math"/>
                        </a:rPr>
                        <a:t>…𝑡</a:t>
                      </a:r>
                      <a:r>
                        <a:rPr sz="1950" spc="135" baseline="-12820" dirty="0">
                          <a:latin typeface="Cambria Math"/>
                          <a:cs typeface="Cambria Math"/>
                        </a:rPr>
                        <a:t>𝑛</a:t>
                      </a:r>
                      <a:endParaRPr sz="1950" baseline="-12820" dirty="0">
                        <a:latin typeface="Cambria Math"/>
                        <a:cs typeface="Cambria Math"/>
                      </a:endParaRPr>
                    </a:p>
                    <a:p>
                      <a:pPr marL="1828164">
                        <a:lnSpc>
                          <a:spcPct val="100000"/>
                        </a:lnSpc>
                        <a:spcBef>
                          <a:spcPts val="1845"/>
                        </a:spcBef>
                        <a:tabLst>
                          <a:tab pos="5546090" algn="l"/>
                        </a:tabLst>
                      </a:pPr>
                      <a:r>
                        <a:rPr sz="3300" baseline="-42929" dirty="0">
                          <a:latin typeface="Cambria Math"/>
                          <a:cs typeface="Cambria Math"/>
                        </a:rPr>
                        <a:t>=</a:t>
                      </a:r>
                      <a:r>
                        <a:rPr sz="3300" spc="179" baseline="-42929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3300" spc="-7" baseline="-42929" dirty="0">
                          <a:latin typeface="Cambria Math"/>
                          <a:cs typeface="Cambria Math"/>
                        </a:rPr>
                        <a:t>𝑎</a:t>
                      </a:r>
                      <a:r>
                        <a:rPr sz="3300" baseline="-42929" dirty="0">
                          <a:latin typeface="Cambria Math"/>
                          <a:cs typeface="Cambria Math"/>
                        </a:rPr>
                        <a:t>𝑟𝑔</a:t>
                      </a:r>
                      <a:r>
                        <a:rPr sz="3300" spc="284" baseline="-42929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3300" spc="-15" baseline="-42929" dirty="0">
                          <a:latin typeface="Cambria Math"/>
                          <a:cs typeface="Cambria Math"/>
                        </a:rPr>
                        <a:t>m</a:t>
                      </a:r>
                      <a:r>
                        <a:rPr sz="3300" baseline="-42929" dirty="0">
                          <a:latin typeface="Cambria Math"/>
                          <a:cs typeface="Cambria Math"/>
                        </a:rPr>
                        <a:t>ax</a:t>
                      </a:r>
                      <a:r>
                        <a:rPr sz="3300" spc="217" baseline="-42929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𝑃 </a:t>
                      </a:r>
                      <a:r>
                        <a:rPr sz="2200" spc="-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125" dirty="0">
                          <a:latin typeface="Cambria Math"/>
                          <a:cs typeface="Cambria Math"/>
                        </a:rPr>
                        <a:t>𝑤</a:t>
                      </a:r>
                      <a:r>
                        <a:rPr sz="2400" baseline="-15625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2400" spc="150" baseline="-156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…</a:t>
                      </a:r>
                      <a:r>
                        <a:rPr sz="2200" spc="-1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140" dirty="0">
                          <a:latin typeface="Cambria Math"/>
                          <a:cs typeface="Cambria Math"/>
                        </a:rPr>
                        <a:t>𝑤</a:t>
                      </a:r>
                      <a:r>
                        <a:rPr sz="2400" baseline="-15625" dirty="0">
                          <a:latin typeface="Cambria Math"/>
                          <a:cs typeface="Cambria Math"/>
                        </a:rPr>
                        <a:t>𝑛 </a:t>
                      </a:r>
                      <a:r>
                        <a:rPr sz="2400" spc="157" baseline="-156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90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2400" baseline="-15625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2400" spc="150" baseline="-156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…</a:t>
                      </a:r>
                      <a:r>
                        <a:rPr sz="2200" spc="-1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40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2400" baseline="-15625" dirty="0">
                          <a:latin typeface="Cambria Math"/>
                          <a:cs typeface="Cambria Math"/>
                        </a:rPr>
                        <a:t>𝑛	</a:t>
                      </a:r>
                      <a:r>
                        <a:rPr sz="2200" spc="50" dirty="0">
                          <a:latin typeface="Cambria Math"/>
                          <a:cs typeface="Cambria Math"/>
                        </a:rPr>
                        <a:t>𝑃</a:t>
                      </a:r>
                      <a:r>
                        <a:rPr sz="2200" spc="-5" dirty="0">
                          <a:latin typeface="Cambria Math"/>
                          <a:cs typeface="Cambria Math"/>
                        </a:rPr>
                        <a:t>(</a:t>
                      </a:r>
                      <a:r>
                        <a:rPr sz="2200" spc="-90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2400" baseline="-15625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2400" spc="150" baseline="-156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…</a:t>
                      </a:r>
                      <a:r>
                        <a:rPr sz="2200" spc="-1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40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2400" spc="172" baseline="-15625" dirty="0">
                          <a:latin typeface="Cambria Math"/>
                          <a:cs typeface="Cambria Math"/>
                        </a:rPr>
                        <a:t>𝑛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)</a:t>
                      </a:r>
                    </a:p>
                    <a:p>
                      <a:pPr marL="2625725">
                        <a:lnSpc>
                          <a:spcPct val="100000"/>
                        </a:lnSpc>
                        <a:spcBef>
                          <a:spcPts val="505"/>
                        </a:spcBef>
                        <a:tabLst>
                          <a:tab pos="4307205" algn="l"/>
                        </a:tabLst>
                      </a:pPr>
                      <a:r>
                        <a:rPr sz="2400" spc="7" baseline="3472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1950" spc="120" baseline="-8547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2400" spc="7" baseline="3472" dirty="0">
                          <a:latin typeface="Cambria Math"/>
                          <a:cs typeface="Cambria Math"/>
                        </a:rPr>
                        <a:t>…𝑡</a:t>
                      </a:r>
                      <a:r>
                        <a:rPr sz="1950" baseline="-8547" dirty="0">
                          <a:latin typeface="Cambria Math"/>
                          <a:cs typeface="Cambria Math"/>
                        </a:rPr>
                        <a:t>𝑛	</a:t>
                      </a:r>
                      <a:r>
                        <a:rPr sz="2200" spc="50" dirty="0">
                          <a:latin typeface="Cambria Math"/>
                          <a:cs typeface="Cambria Math"/>
                        </a:rPr>
                        <a:t>𝑃</a:t>
                      </a:r>
                      <a:r>
                        <a:rPr sz="2200" spc="-5" dirty="0">
                          <a:latin typeface="Cambria Math"/>
                          <a:cs typeface="Cambria Math"/>
                        </a:rPr>
                        <a:t>(</a:t>
                      </a:r>
                      <a:r>
                        <a:rPr sz="2200" spc="-125" dirty="0">
                          <a:latin typeface="Cambria Math"/>
                          <a:cs typeface="Cambria Math"/>
                        </a:rPr>
                        <a:t>𝑤</a:t>
                      </a:r>
                      <a:r>
                        <a:rPr sz="2400" baseline="-15625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2400" spc="150" baseline="-156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…</a:t>
                      </a:r>
                      <a:r>
                        <a:rPr sz="2200" spc="-1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140" dirty="0">
                          <a:latin typeface="Cambria Math"/>
                          <a:cs typeface="Cambria Math"/>
                        </a:rPr>
                        <a:t>𝑤</a:t>
                      </a:r>
                      <a:r>
                        <a:rPr sz="2400" spc="172" baseline="-15625" dirty="0">
                          <a:latin typeface="Cambria Math"/>
                          <a:cs typeface="Cambria Math"/>
                        </a:rPr>
                        <a:t>𝑛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)</a:t>
                      </a:r>
                    </a:p>
                    <a:p>
                      <a:pPr marL="1828164">
                        <a:lnSpc>
                          <a:spcPts val="2290"/>
                        </a:lnSpc>
                        <a:spcBef>
                          <a:spcPts val="2495"/>
                        </a:spcBef>
                        <a:tabLst>
                          <a:tab pos="5483860" algn="l"/>
                        </a:tabLst>
                      </a:pPr>
                      <a:r>
                        <a:rPr sz="2200" dirty="0">
                          <a:latin typeface="Cambria Math"/>
                          <a:cs typeface="Cambria Math"/>
                        </a:rPr>
                        <a:t>=</a:t>
                      </a:r>
                      <a:r>
                        <a:rPr sz="2200" spc="12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5" dirty="0">
                          <a:latin typeface="Cambria Math"/>
                          <a:cs typeface="Cambria Math"/>
                        </a:rPr>
                        <a:t>𝑎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𝑟𝑔</a:t>
                      </a:r>
                      <a:r>
                        <a:rPr sz="2200" spc="19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10" dirty="0">
                          <a:latin typeface="Cambria Math"/>
                          <a:cs typeface="Cambria Math"/>
                        </a:rPr>
                        <a:t>m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ax</a:t>
                      </a:r>
                      <a:r>
                        <a:rPr sz="2200" spc="14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𝑃 </a:t>
                      </a:r>
                      <a:r>
                        <a:rPr sz="2200" spc="-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125" dirty="0">
                          <a:latin typeface="Cambria Math"/>
                          <a:cs typeface="Cambria Math"/>
                        </a:rPr>
                        <a:t>𝑤</a:t>
                      </a:r>
                      <a:r>
                        <a:rPr sz="2400" baseline="-15625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2400" spc="150" baseline="-156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…</a:t>
                      </a:r>
                      <a:r>
                        <a:rPr sz="2200" spc="-1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140" dirty="0">
                          <a:latin typeface="Cambria Math"/>
                          <a:cs typeface="Cambria Math"/>
                        </a:rPr>
                        <a:t>𝑤</a:t>
                      </a:r>
                      <a:r>
                        <a:rPr sz="2400" baseline="-15625" dirty="0">
                          <a:latin typeface="Cambria Math"/>
                          <a:cs typeface="Cambria Math"/>
                        </a:rPr>
                        <a:t>𝑛 </a:t>
                      </a:r>
                      <a:r>
                        <a:rPr sz="2400" spc="157" baseline="-156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90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2400" baseline="-15625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2400" spc="150" baseline="-156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…</a:t>
                      </a:r>
                      <a:r>
                        <a:rPr sz="2200" spc="-1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40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2400" baseline="-15625" dirty="0">
                          <a:latin typeface="Cambria Math"/>
                          <a:cs typeface="Cambria Math"/>
                        </a:rPr>
                        <a:t>𝑛	</a:t>
                      </a:r>
                      <a:r>
                        <a:rPr sz="2200" spc="50" dirty="0">
                          <a:latin typeface="Cambria Math"/>
                          <a:cs typeface="Cambria Math"/>
                        </a:rPr>
                        <a:t>𝑃</a:t>
                      </a:r>
                      <a:r>
                        <a:rPr sz="2200" spc="-5" dirty="0">
                          <a:latin typeface="Cambria Math"/>
                          <a:cs typeface="Cambria Math"/>
                        </a:rPr>
                        <a:t>(</a:t>
                      </a:r>
                      <a:r>
                        <a:rPr sz="2200" spc="-90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2400" baseline="-15625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2400" spc="150" baseline="-156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…</a:t>
                      </a:r>
                      <a:r>
                        <a:rPr sz="2200" spc="-1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40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2400" spc="172" baseline="-15625" dirty="0">
                          <a:latin typeface="Cambria Math"/>
                          <a:cs typeface="Cambria Math"/>
                        </a:rPr>
                        <a:t>𝑛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)</a:t>
                      </a:r>
                    </a:p>
                    <a:p>
                      <a:pPr marL="2625725">
                        <a:lnSpc>
                          <a:spcPts val="1570"/>
                        </a:lnSpc>
                      </a:pPr>
                      <a:r>
                        <a:rPr sz="1600" spc="90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1950" spc="135" baseline="-14957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1600" spc="90" dirty="0">
                          <a:latin typeface="Cambria Math"/>
                          <a:cs typeface="Cambria Math"/>
                        </a:rPr>
                        <a:t>…𝑡</a:t>
                      </a:r>
                      <a:r>
                        <a:rPr sz="1950" spc="135" baseline="-14957" dirty="0">
                          <a:latin typeface="Cambria Math"/>
                          <a:cs typeface="Cambria Math"/>
                        </a:rPr>
                        <a:t>𝑛</a:t>
                      </a:r>
                      <a:endParaRPr sz="1950" baseline="-14957" dirty="0">
                        <a:latin typeface="Cambria Math"/>
                        <a:cs typeface="Cambria Math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750" dirty="0">
                        <a:latin typeface="Times New Roman"/>
                        <a:cs typeface="Times New Roman"/>
                      </a:endParaRPr>
                    </a:p>
                    <a:p>
                      <a:pPr marR="83375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spc="120" dirty="0">
                          <a:latin typeface="Cambria Math"/>
                          <a:cs typeface="Cambria Math"/>
                        </a:rPr>
                        <a:t>𝑛</a:t>
                      </a:r>
                      <a:endParaRPr sz="1600" dirty="0">
                        <a:latin typeface="Cambria Math"/>
                        <a:cs typeface="Cambria Math"/>
                      </a:endParaRPr>
                    </a:p>
                    <a:p>
                      <a:pPr marL="8890" algn="ctr">
                        <a:lnSpc>
                          <a:spcPts val="2290"/>
                        </a:lnSpc>
                        <a:spcBef>
                          <a:spcPts val="740"/>
                        </a:spcBef>
                      </a:pPr>
                      <a:r>
                        <a:rPr sz="2200" dirty="0">
                          <a:latin typeface="Cambria Math"/>
                          <a:cs typeface="Cambria Math"/>
                        </a:rPr>
                        <a:t>=</a:t>
                      </a:r>
                      <a:r>
                        <a:rPr sz="2200" spc="12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a</a:t>
                      </a:r>
                      <a:r>
                        <a:rPr sz="2200" spc="-15" dirty="0">
                          <a:latin typeface="Cambria Math"/>
                          <a:cs typeface="Cambria Math"/>
                        </a:rPr>
                        <a:t>r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g</a:t>
                      </a:r>
                      <a:r>
                        <a:rPr sz="2200" spc="15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10" dirty="0">
                          <a:latin typeface="Cambria Math"/>
                          <a:cs typeface="Cambria Math"/>
                        </a:rPr>
                        <a:t>m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ax</a:t>
                      </a:r>
                      <a:r>
                        <a:rPr sz="2200" spc="14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𝖦</a:t>
                      </a:r>
                      <a:r>
                        <a:rPr sz="2200" spc="-12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𝑃 </a:t>
                      </a:r>
                      <a:r>
                        <a:rPr sz="2200" spc="-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75" dirty="0">
                          <a:latin typeface="Cambria Math"/>
                          <a:cs typeface="Cambria Math"/>
                        </a:rPr>
                        <a:t>𝑤</a:t>
                      </a:r>
                      <a:r>
                        <a:rPr sz="2400" baseline="-15625" dirty="0">
                          <a:latin typeface="Cambria Math"/>
                          <a:cs typeface="Cambria Math"/>
                        </a:rPr>
                        <a:t>i </a:t>
                      </a:r>
                      <a:r>
                        <a:rPr sz="2400" spc="202" baseline="-156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40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2400" spc="217" baseline="-15625" dirty="0">
                          <a:latin typeface="Cambria Math"/>
                          <a:cs typeface="Cambria Math"/>
                        </a:rPr>
                        <a:t>i</a:t>
                      </a:r>
                      <a:r>
                        <a:rPr sz="2200" spc="-5" dirty="0">
                          <a:latin typeface="Cambria Math"/>
                          <a:cs typeface="Cambria Math"/>
                        </a:rPr>
                        <a:t>)</a:t>
                      </a:r>
                      <a:r>
                        <a:rPr sz="2200" spc="50" dirty="0">
                          <a:latin typeface="Cambria Math"/>
                          <a:cs typeface="Cambria Math"/>
                        </a:rPr>
                        <a:t>𝑃</a:t>
                      </a:r>
                      <a:r>
                        <a:rPr sz="2200" spc="-5" dirty="0">
                          <a:latin typeface="Cambria Math"/>
                          <a:cs typeface="Cambria Math"/>
                        </a:rPr>
                        <a:t>(</a:t>
                      </a:r>
                      <a:r>
                        <a:rPr sz="2200" spc="-40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2400" spc="217" baseline="-15625" dirty="0">
                          <a:latin typeface="Cambria Math"/>
                          <a:cs typeface="Cambria Math"/>
                        </a:rPr>
                        <a:t>i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|</a:t>
                      </a:r>
                      <a:r>
                        <a:rPr sz="2200" spc="-40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2400" spc="82" baseline="-15625" dirty="0">
                          <a:latin typeface="Cambria Math"/>
                          <a:cs typeface="Cambria Math"/>
                        </a:rPr>
                        <a:t>i</a:t>
                      </a:r>
                      <a:r>
                        <a:rPr sz="2400" spc="-7" baseline="-15625" dirty="0">
                          <a:latin typeface="Cambria Math"/>
                          <a:cs typeface="Cambria Math"/>
                        </a:rPr>
                        <a:t>'</a:t>
                      </a:r>
                      <a:r>
                        <a:rPr sz="2400" spc="135" baseline="-15625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)</a:t>
                      </a:r>
                    </a:p>
                    <a:p>
                      <a:pPr marL="3063875">
                        <a:lnSpc>
                          <a:spcPts val="1345"/>
                        </a:lnSpc>
                      </a:pPr>
                      <a:r>
                        <a:rPr sz="1600" spc="90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1950" spc="135" baseline="-14957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1600" spc="90" dirty="0">
                          <a:latin typeface="Cambria Math"/>
                          <a:cs typeface="Cambria Math"/>
                        </a:rPr>
                        <a:t>…𝑡</a:t>
                      </a:r>
                      <a:r>
                        <a:rPr sz="1950" spc="135" baseline="-14957" dirty="0">
                          <a:latin typeface="Cambria Math"/>
                          <a:cs typeface="Cambria Math"/>
                        </a:rPr>
                        <a:t>𝑛</a:t>
                      </a:r>
                      <a:endParaRPr sz="1950" baseline="-14957" dirty="0">
                        <a:latin typeface="Cambria Math"/>
                        <a:cs typeface="Cambria Math"/>
                      </a:endParaRPr>
                    </a:p>
                    <a:p>
                      <a:pPr marR="830580" algn="ctr">
                        <a:lnSpc>
                          <a:spcPts val="1689"/>
                        </a:lnSpc>
                      </a:pPr>
                      <a:r>
                        <a:rPr sz="1600" spc="345" dirty="0">
                          <a:latin typeface="Cambria Math"/>
                          <a:cs typeface="Cambria Math"/>
                        </a:rPr>
                        <a:t>i,1</a:t>
                      </a:r>
                      <a:endParaRPr sz="1600" dirty="0">
                        <a:latin typeface="Cambria Math"/>
                        <a:cs typeface="Cambria Math"/>
                      </a:endParaRPr>
                    </a:p>
                  </a:txBody>
                  <a:tcPr marL="0" marR="0" marT="18161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64</a:t>
                      </a:r>
                      <a:endParaRPr sz="1200" dirty="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4183100" y="2726871"/>
            <a:ext cx="929640" cy="259079"/>
          </a:xfrm>
          <a:custGeom>
            <a:avLst/>
            <a:gdLst/>
            <a:ahLst/>
            <a:cxnLst/>
            <a:rect l="l" t="t" r="r" b="b"/>
            <a:pathLst>
              <a:path w="929639" h="259080">
                <a:moveTo>
                  <a:pt x="929182" y="2481"/>
                </a:moveTo>
                <a:lnTo>
                  <a:pt x="908173" y="2481"/>
                </a:lnTo>
                <a:lnTo>
                  <a:pt x="908173" y="256371"/>
                </a:lnTo>
                <a:lnTo>
                  <a:pt x="929182" y="256371"/>
                </a:lnTo>
                <a:lnTo>
                  <a:pt x="929182" y="2481"/>
                </a:lnTo>
                <a:close/>
              </a:path>
              <a:path w="929639" h="259080">
                <a:moveTo>
                  <a:pt x="82537" y="0"/>
                </a:moveTo>
                <a:lnTo>
                  <a:pt x="47322" y="16593"/>
                </a:lnTo>
                <a:lnTo>
                  <a:pt x="21349" y="45361"/>
                </a:lnTo>
                <a:lnTo>
                  <a:pt x="5337" y="83817"/>
                </a:lnTo>
                <a:lnTo>
                  <a:pt x="0" y="129468"/>
                </a:lnTo>
                <a:lnTo>
                  <a:pt x="1330" y="153245"/>
                </a:lnTo>
                <a:lnTo>
                  <a:pt x="11970" y="195298"/>
                </a:lnTo>
                <a:lnTo>
                  <a:pt x="33090" y="229421"/>
                </a:lnTo>
                <a:lnTo>
                  <a:pt x="82537" y="258800"/>
                </a:lnTo>
                <a:lnTo>
                  <a:pt x="85811" y="248295"/>
                </a:lnTo>
                <a:lnTo>
                  <a:pt x="71064" y="241764"/>
                </a:lnTo>
                <a:lnTo>
                  <a:pt x="58338" y="232674"/>
                </a:lnTo>
                <a:lnTo>
                  <a:pt x="32234" y="190289"/>
                </a:lnTo>
                <a:lnTo>
                  <a:pt x="24560" y="150930"/>
                </a:lnTo>
                <a:lnTo>
                  <a:pt x="23601" y="128104"/>
                </a:lnTo>
                <a:lnTo>
                  <a:pt x="24560" y="106024"/>
                </a:lnTo>
                <a:lnTo>
                  <a:pt x="32234" y="67723"/>
                </a:lnTo>
                <a:lnTo>
                  <a:pt x="58440" y="26006"/>
                </a:lnTo>
                <a:lnTo>
                  <a:pt x="86220" y="10505"/>
                </a:lnTo>
                <a:lnTo>
                  <a:pt x="82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01191" y="3787035"/>
            <a:ext cx="3492500" cy="12700"/>
          </a:xfrm>
          <a:custGeom>
            <a:avLst/>
            <a:gdLst/>
            <a:ahLst/>
            <a:cxnLst/>
            <a:rect l="l" t="t" r="r" b="b"/>
            <a:pathLst>
              <a:path w="3492500" h="12700">
                <a:moveTo>
                  <a:pt x="3492500" y="0"/>
                </a:moveTo>
                <a:lnTo>
                  <a:pt x="0" y="0"/>
                </a:lnTo>
                <a:lnTo>
                  <a:pt x="0" y="12700"/>
                </a:lnTo>
                <a:lnTo>
                  <a:pt x="3492500" y="12700"/>
                </a:lnTo>
                <a:lnTo>
                  <a:pt x="34925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03866" y="3455216"/>
            <a:ext cx="2012314" cy="259079"/>
          </a:xfrm>
          <a:custGeom>
            <a:avLst/>
            <a:gdLst/>
            <a:ahLst/>
            <a:cxnLst/>
            <a:rect l="l" t="t" r="r" b="b"/>
            <a:pathLst>
              <a:path w="2012314" h="259079">
                <a:moveTo>
                  <a:pt x="1103998" y="2481"/>
                </a:moveTo>
                <a:lnTo>
                  <a:pt x="1082988" y="2481"/>
                </a:lnTo>
                <a:lnTo>
                  <a:pt x="1082988" y="256369"/>
                </a:lnTo>
                <a:lnTo>
                  <a:pt x="1103998" y="256369"/>
                </a:lnTo>
                <a:lnTo>
                  <a:pt x="1103998" y="2481"/>
                </a:lnTo>
                <a:close/>
              </a:path>
              <a:path w="2012314" h="259079">
                <a:moveTo>
                  <a:pt x="1929632" y="0"/>
                </a:moveTo>
                <a:lnTo>
                  <a:pt x="1925949" y="10505"/>
                </a:lnTo>
                <a:lnTo>
                  <a:pt x="1940930" y="17006"/>
                </a:lnTo>
                <a:lnTo>
                  <a:pt x="1953814" y="26006"/>
                </a:lnTo>
                <a:lnTo>
                  <a:pt x="1979974" y="67723"/>
                </a:lnTo>
                <a:lnTo>
                  <a:pt x="1987613" y="106024"/>
                </a:lnTo>
                <a:lnTo>
                  <a:pt x="1988568" y="128104"/>
                </a:lnTo>
                <a:lnTo>
                  <a:pt x="1987609" y="150930"/>
                </a:lnTo>
                <a:lnTo>
                  <a:pt x="1979935" y="190289"/>
                </a:lnTo>
                <a:lnTo>
                  <a:pt x="1953831" y="232674"/>
                </a:lnTo>
                <a:lnTo>
                  <a:pt x="1926358" y="248295"/>
                </a:lnTo>
                <a:lnTo>
                  <a:pt x="1929632" y="258800"/>
                </a:lnTo>
                <a:lnTo>
                  <a:pt x="1964933" y="242241"/>
                </a:lnTo>
                <a:lnTo>
                  <a:pt x="1990888" y="213574"/>
                </a:lnTo>
                <a:lnTo>
                  <a:pt x="2006849" y="175187"/>
                </a:lnTo>
                <a:lnTo>
                  <a:pt x="2012170" y="129468"/>
                </a:lnTo>
                <a:lnTo>
                  <a:pt x="2010835" y="105743"/>
                </a:lnTo>
                <a:lnTo>
                  <a:pt x="2000161" y="63690"/>
                </a:lnTo>
                <a:lnTo>
                  <a:pt x="1978989" y="29455"/>
                </a:lnTo>
                <a:lnTo>
                  <a:pt x="1948396" y="6774"/>
                </a:lnTo>
                <a:lnTo>
                  <a:pt x="1929632" y="0"/>
                </a:lnTo>
                <a:close/>
              </a:path>
              <a:path w="2012314" h="259079">
                <a:moveTo>
                  <a:pt x="82537" y="0"/>
                </a:moveTo>
                <a:lnTo>
                  <a:pt x="47322" y="16593"/>
                </a:lnTo>
                <a:lnTo>
                  <a:pt x="21349" y="45361"/>
                </a:lnTo>
                <a:lnTo>
                  <a:pt x="5337" y="83817"/>
                </a:lnTo>
                <a:lnTo>
                  <a:pt x="0" y="129468"/>
                </a:lnTo>
                <a:lnTo>
                  <a:pt x="1330" y="153244"/>
                </a:lnTo>
                <a:lnTo>
                  <a:pt x="11971" y="195297"/>
                </a:lnTo>
                <a:lnTo>
                  <a:pt x="33091" y="229421"/>
                </a:lnTo>
                <a:lnTo>
                  <a:pt x="82537" y="258800"/>
                </a:lnTo>
                <a:lnTo>
                  <a:pt x="85811" y="248295"/>
                </a:lnTo>
                <a:lnTo>
                  <a:pt x="71064" y="241764"/>
                </a:lnTo>
                <a:lnTo>
                  <a:pt x="58338" y="232674"/>
                </a:lnTo>
                <a:lnTo>
                  <a:pt x="32234" y="190289"/>
                </a:lnTo>
                <a:lnTo>
                  <a:pt x="24560" y="150930"/>
                </a:lnTo>
                <a:lnTo>
                  <a:pt x="23601" y="128104"/>
                </a:lnTo>
                <a:lnTo>
                  <a:pt x="24560" y="106024"/>
                </a:lnTo>
                <a:lnTo>
                  <a:pt x="32234" y="67723"/>
                </a:lnTo>
                <a:lnTo>
                  <a:pt x="58441" y="26006"/>
                </a:lnTo>
                <a:lnTo>
                  <a:pt x="86220" y="10505"/>
                </a:lnTo>
                <a:lnTo>
                  <a:pt x="82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03866" y="4504871"/>
            <a:ext cx="2012314" cy="259079"/>
          </a:xfrm>
          <a:custGeom>
            <a:avLst/>
            <a:gdLst/>
            <a:ahLst/>
            <a:cxnLst/>
            <a:rect l="l" t="t" r="r" b="b"/>
            <a:pathLst>
              <a:path w="2012314" h="259079">
                <a:moveTo>
                  <a:pt x="1103998" y="2481"/>
                </a:moveTo>
                <a:lnTo>
                  <a:pt x="1082988" y="2481"/>
                </a:lnTo>
                <a:lnTo>
                  <a:pt x="1082988" y="256369"/>
                </a:lnTo>
                <a:lnTo>
                  <a:pt x="1103998" y="256369"/>
                </a:lnTo>
                <a:lnTo>
                  <a:pt x="1103998" y="2481"/>
                </a:lnTo>
                <a:close/>
              </a:path>
              <a:path w="2012314" h="259079">
                <a:moveTo>
                  <a:pt x="1929632" y="0"/>
                </a:moveTo>
                <a:lnTo>
                  <a:pt x="1925949" y="10505"/>
                </a:lnTo>
                <a:lnTo>
                  <a:pt x="1940930" y="17006"/>
                </a:lnTo>
                <a:lnTo>
                  <a:pt x="1953814" y="26006"/>
                </a:lnTo>
                <a:lnTo>
                  <a:pt x="1979974" y="67723"/>
                </a:lnTo>
                <a:lnTo>
                  <a:pt x="1987613" y="106024"/>
                </a:lnTo>
                <a:lnTo>
                  <a:pt x="1988568" y="128104"/>
                </a:lnTo>
                <a:lnTo>
                  <a:pt x="1987609" y="150930"/>
                </a:lnTo>
                <a:lnTo>
                  <a:pt x="1979935" y="190289"/>
                </a:lnTo>
                <a:lnTo>
                  <a:pt x="1953831" y="232674"/>
                </a:lnTo>
                <a:lnTo>
                  <a:pt x="1926358" y="248295"/>
                </a:lnTo>
                <a:lnTo>
                  <a:pt x="1929632" y="258800"/>
                </a:lnTo>
                <a:lnTo>
                  <a:pt x="1964933" y="242241"/>
                </a:lnTo>
                <a:lnTo>
                  <a:pt x="1990888" y="213574"/>
                </a:lnTo>
                <a:lnTo>
                  <a:pt x="2006849" y="175187"/>
                </a:lnTo>
                <a:lnTo>
                  <a:pt x="2012170" y="129468"/>
                </a:lnTo>
                <a:lnTo>
                  <a:pt x="2010835" y="105743"/>
                </a:lnTo>
                <a:lnTo>
                  <a:pt x="2000161" y="63690"/>
                </a:lnTo>
                <a:lnTo>
                  <a:pt x="1978989" y="29455"/>
                </a:lnTo>
                <a:lnTo>
                  <a:pt x="1948396" y="6774"/>
                </a:lnTo>
                <a:lnTo>
                  <a:pt x="1929632" y="0"/>
                </a:lnTo>
                <a:close/>
              </a:path>
              <a:path w="2012314" h="259079">
                <a:moveTo>
                  <a:pt x="82537" y="0"/>
                </a:moveTo>
                <a:lnTo>
                  <a:pt x="47322" y="16593"/>
                </a:lnTo>
                <a:lnTo>
                  <a:pt x="21349" y="45361"/>
                </a:lnTo>
                <a:lnTo>
                  <a:pt x="5337" y="83817"/>
                </a:lnTo>
                <a:lnTo>
                  <a:pt x="0" y="129468"/>
                </a:lnTo>
                <a:lnTo>
                  <a:pt x="1330" y="153244"/>
                </a:lnTo>
                <a:lnTo>
                  <a:pt x="11971" y="195297"/>
                </a:lnTo>
                <a:lnTo>
                  <a:pt x="33091" y="229421"/>
                </a:lnTo>
                <a:lnTo>
                  <a:pt x="82537" y="258800"/>
                </a:lnTo>
                <a:lnTo>
                  <a:pt x="85811" y="248295"/>
                </a:lnTo>
                <a:lnTo>
                  <a:pt x="71064" y="241764"/>
                </a:lnTo>
                <a:lnTo>
                  <a:pt x="58338" y="232674"/>
                </a:lnTo>
                <a:lnTo>
                  <a:pt x="32234" y="190289"/>
                </a:lnTo>
                <a:lnTo>
                  <a:pt x="24560" y="150930"/>
                </a:lnTo>
                <a:lnTo>
                  <a:pt x="23601" y="128104"/>
                </a:lnTo>
                <a:lnTo>
                  <a:pt x="24560" y="106024"/>
                </a:lnTo>
                <a:lnTo>
                  <a:pt x="32234" y="67723"/>
                </a:lnTo>
                <a:lnTo>
                  <a:pt x="58441" y="26006"/>
                </a:lnTo>
                <a:lnTo>
                  <a:pt x="86220" y="10505"/>
                </a:lnTo>
                <a:lnTo>
                  <a:pt x="82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09947" y="5736771"/>
            <a:ext cx="433705" cy="259079"/>
          </a:xfrm>
          <a:custGeom>
            <a:avLst/>
            <a:gdLst/>
            <a:ahLst/>
            <a:cxnLst/>
            <a:rect l="l" t="t" r="r" b="b"/>
            <a:pathLst>
              <a:path w="433704" h="259079">
                <a:moveTo>
                  <a:pt x="433247" y="2481"/>
                </a:moveTo>
                <a:lnTo>
                  <a:pt x="412238" y="2481"/>
                </a:lnTo>
                <a:lnTo>
                  <a:pt x="412238" y="256369"/>
                </a:lnTo>
                <a:lnTo>
                  <a:pt x="433247" y="256369"/>
                </a:lnTo>
                <a:lnTo>
                  <a:pt x="433247" y="2481"/>
                </a:lnTo>
                <a:close/>
              </a:path>
              <a:path w="433704" h="259079">
                <a:moveTo>
                  <a:pt x="82537" y="0"/>
                </a:moveTo>
                <a:lnTo>
                  <a:pt x="47322" y="16592"/>
                </a:lnTo>
                <a:lnTo>
                  <a:pt x="21349" y="45361"/>
                </a:lnTo>
                <a:lnTo>
                  <a:pt x="5337" y="83816"/>
                </a:lnTo>
                <a:lnTo>
                  <a:pt x="0" y="129468"/>
                </a:lnTo>
                <a:lnTo>
                  <a:pt x="1330" y="153244"/>
                </a:lnTo>
                <a:lnTo>
                  <a:pt x="11971" y="195297"/>
                </a:lnTo>
                <a:lnTo>
                  <a:pt x="33091" y="229421"/>
                </a:lnTo>
                <a:lnTo>
                  <a:pt x="82537" y="258799"/>
                </a:lnTo>
                <a:lnTo>
                  <a:pt x="85811" y="248294"/>
                </a:lnTo>
                <a:lnTo>
                  <a:pt x="71064" y="241763"/>
                </a:lnTo>
                <a:lnTo>
                  <a:pt x="58338" y="232674"/>
                </a:lnTo>
                <a:lnTo>
                  <a:pt x="32234" y="190288"/>
                </a:lnTo>
                <a:lnTo>
                  <a:pt x="24560" y="150929"/>
                </a:lnTo>
                <a:lnTo>
                  <a:pt x="23601" y="128103"/>
                </a:lnTo>
                <a:lnTo>
                  <a:pt x="24560" y="106024"/>
                </a:lnTo>
                <a:lnTo>
                  <a:pt x="32234" y="67722"/>
                </a:lnTo>
                <a:lnTo>
                  <a:pt x="58441" y="26006"/>
                </a:lnTo>
                <a:lnTo>
                  <a:pt x="86220" y="10504"/>
                </a:lnTo>
                <a:lnTo>
                  <a:pt x="82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FBE504-D290-A3AD-EABE-4B6C42DDCEE5}"/>
              </a:ext>
            </a:extLst>
          </p:cNvPr>
          <p:cNvSpPr txBox="1"/>
          <p:nvPr/>
        </p:nvSpPr>
        <p:spPr>
          <a:xfrm>
            <a:off x="271654" y="2681868"/>
            <a:ext cx="472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Определить какая последовательность тэгов соответсвует нашей последовательности словоформ или токенов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29EDCF-F97F-EC31-492E-E9624448D316}"/>
              </a:ext>
            </a:extLst>
          </p:cNvPr>
          <p:cNvSpPr txBox="1"/>
          <p:nvPr/>
        </p:nvSpPr>
        <p:spPr>
          <a:xfrm>
            <a:off x="3581401" y="4635563"/>
            <a:ext cx="472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Найти такое состояние, которое максимизирует  вероятности генерации тегами нашей последовательности слов</a:t>
            </a:r>
          </a:p>
        </p:txBody>
      </p:sp>
    </p:spTree>
    <p:extLst>
      <p:ext uri="{BB962C8B-B14F-4D97-AF65-F5344CB8AC3E}">
        <p14:creationId xmlns:p14="http://schemas.microsoft.com/office/powerpoint/2010/main" val="28442526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67172" y="246889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dirty="0">
                          <a:latin typeface="Cambria"/>
                          <a:cs typeface="Cambria"/>
                        </a:rPr>
                        <a:t>HMM</a:t>
                      </a:r>
                      <a:r>
                        <a:rPr sz="4800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5" dirty="0">
                          <a:latin typeface="Cambria"/>
                          <a:cs typeface="Cambria"/>
                        </a:rPr>
                        <a:t>decoding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 marL="374650" marR="1325880">
                        <a:lnSpc>
                          <a:spcPts val="2400"/>
                        </a:lnSpc>
                        <a:spcBef>
                          <a:spcPts val="1430"/>
                        </a:spcBef>
                      </a:pPr>
                      <a:r>
                        <a:rPr sz="2200" spc="-5" dirty="0">
                          <a:latin typeface="Cambria"/>
                          <a:cs typeface="Cambria"/>
                        </a:rPr>
                        <a:t>Decoding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– 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определение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последовательности</a:t>
                      </a:r>
                      <a:r>
                        <a:rPr sz="22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скрытых </a:t>
                      </a:r>
                      <a:r>
                        <a:rPr sz="2200" spc="-47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5" dirty="0">
                          <a:latin typeface="Cambria"/>
                          <a:cs typeface="Cambria"/>
                        </a:rPr>
                        <a:t>состояний, соответствующее</a:t>
                      </a:r>
                      <a:r>
                        <a:rPr sz="220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00" spc="-10" dirty="0">
                          <a:latin typeface="Cambria"/>
                          <a:cs typeface="Cambria"/>
                        </a:rPr>
                        <a:t>наблюдениям:</a:t>
                      </a:r>
                      <a:endParaRPr sz="2200" dirty="0">
                        <a:latin typeface="Cambria"/>
                        <a:cs typeface="Cambria"/>
                      </a:endParaRPr>
                    </a:p>
                    <a:p>
                      <a:pPr marL="1890395">
                        <a:lnSpc>
                          <a:spcPts val="2305"/>
                        </a:lnSpc>
                        <a:spcBef>
                          <a:spcPts val="1810"/>
                        </a:spcBef>
                      </a:pPr>
                      <a:r>
                        <a:rPr sz="2200" spc="-90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2400" spc="-1312" baseline="-15625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3300" baseline="6313" dirty="0">
                          <a:latin typeface="Cambria Math"/>
                          <a:cs typeface="Cambria Math"/>
                        </a:rPr>
                        <a:t>̂ </a:t>
                      </a:r>
                      <a:r>
                        <a:rPr sz="3300" spc="-150" baseline="6313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baseline="-15625" dirty="0">
                          <a:latin typeface="Cambria Math"/>
                          <a:cs typeface="Cambria Math"/>
                        </a:rPr>
                        <a:t>:</a:t>
                      </a:r>
                      <a:r>
                        <a:rPr sz="2400" spc="172" baseline="-15625" dirty="0">
                          <a:latin typeface="Cambria Math"/>
                          <a:cs typeface="Cambria Math"/>
                        </a:rPr>
                        <a:t>𝑛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=</a:t>
                      </a:r>
                      <a:r>
                        <a:rPr sz="2200" spc="12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5" dirty="0">
                          <a:latin typeface="Cambria Math"/>
                          <a:cs typeface="Cambria Math"/>
                        </a:rPr>
                        <a:t>𝑎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𝑟𝑔</a:t>
                      </a:r>
                      <a:r>
                        <a:rPr sz="2200" spc="19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10" dirty="0">
                          <a:latin typeface="Cambria Math"/>
                          <a:cs typeface="Cambria Math"/>
                        </a:rPr>
                        <a:t>m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ax</a:t>
                      </a:r>
                      <a:r>
                        <a:rPr sz="2200" spc="14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𝑃 </a:t>
                      </a:r>
                      <a:r>
                        <a:rPr sz="2200" spc="-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90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2400" baseline="-15625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2400" spc="150" baseline="-156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…</a:t>
                      </a:r>
                      <a:r>
                        <a:rPr sz="2200" spc="-1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40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2400" baseline="-15625" dirty="0">
                          <a:latin typeface="Cambria Math"/>
                          <a:cs typeface="Cambria Math"/>
                        </a:rPr>
                        <a:t>𝑛 </a:t>
                      </a:r>
                      <a:r>
                        <a:rPr sz="2400" spc="157" baseline="-156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125" dirty="0">
                          <a:latin typeface="Cambria Math"/>
                          <a:cs typeface="Cambria Math"/>
                        </a:rPr>
                        <a:t>𝑤</a:t>
                      </a:r>
                      <a:r>
                        <a:rPr sz="2400" baseline="-15625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2400" spc="150" baseline="-156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…</a:t>
                      </a:r>
                      <a:r>
                        <a:rPr sz="2200" spc="-1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140" dirty="0">
                          <a:latin typeface="Cambria Math"/>
                          <a:cs typeface="Cambria Math"/>
                        </a:rPr>
                        <a:t>𝑤</a:t>
                      </a:r>
                      <a:r>
                        <a:rPr sz="2400" spc="172" baseline="-15625" dirty="0">
                          <a:latin typeface="Cambria Math"/>
                          <a:cs typeface="Cambria Math"/>
                        </a:rPr>
                        <a:t>𝑛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)</a:t>
                      </a:r>
                    </a:p>
                    <a:p>
                      <a:pPr marL="3105150">
                        <a:lnSpc>
                          <a:spcPts val="1585"/>
                        </a:lnSpc>
                      </a:pPr>
                      <a:r>
                        <a:rPr sz="1600" spc="90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1950" spc="135" baseline="-12820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1600" spc="90" dirty="0">
                          <a:latin typeface="Cambria Math"/>
                          <a:cs typeface="Cambria Math"/>
                        </a:rPr>
                        <a:t>…𝑡</a:t>
                      </a:r>
                      <a:r>
                        <a:rPr sz="1950" spc="135" baseline="-12820" dirty="0">
                          <a:latin typeface="Cambria Math"/>
                          <a:cs typeface="Cambria Math"/>
                        </a:rPr>
                        <a:t>𝑛</a:t>
                      </a:r>
                      <a:endParaRPr sz="1950" baseline="-12820" dirty="0">
                        <a:latin typeface="Cambria Math"/>
                        <a:cs typeface="Cambria Math"/>
                      </a:endParaRPr>
                    </a:p>
                    <a:p>
                      <a:pPr marL="1828164">
                        <a:lnSpc>
                          <a:spcPct val="100000"/>
                        </a:lnSpc>
                        <a:spcBef>
                          <a:spcPts val="1845"/>
                        </a:spcBef>
                        <a:tabLst>
                          <a:tab pos="5546090" algn="l"/>
                        </a:tabLst>
                      </a:pPr>
                      <a:r>
                        <a:rPr sz="3300" baseline="-42929" dirty="0">
                          <a:latin typeface="Cambria Math"/>
                          <a:cs typeface="Cambria Math"/>
                        </a:rPr>
                        <a:t>=</a:t>
                      </a:r>
                      <a:r>
                        <a:rPr sz="3300" spc="179" baseline="-42929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3300" spc="-7" baseline="-42929" dirty="0">
                          <a:latin typeface="Cambria Math"/>
                          <a:cs typeface="Cambria Math"/>
                        </a:rPr>
                        <a:t>𝑎</a:t>
                      </a:r>
                      <a:r>
                        <a:rPr sz="3300" baseline="-42929" dirty="0">
                          <a:latin typeface="Cambria Math"/>
                          <a:cs typeface="Cambria Math"/>
                        </a:rPr>
                        <a:t>𝑟𝑔</a:t>
                      </a:r>
                      <a:r>
                        <a:rPr sz="3300" spc="284" baseline="-42929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3300" spc="-15" baseline="-42929" dirty="0">
                          <a:latin typeface="Cambria Math"/>
                          <a:cs typeface="Cambria Math"/>
                        </a:rPr>
                        <a:t>m</a:t>
                      </a:r>
                      <a:r>
                        <a:rPr sz="3300" baseline="-42929" dirty="0">
                          <a:latin typeface="Cambria Math"/>
                          <a:cs typeface="Cambria Math"/>
                        </a:rPr>
                        <a:t>ax</a:t>
                      </a:r>
                      <a:r>
                        <a:rPr sz="3300" spc="217" baseline="-42929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𝑃 </a:t>
                      </a:r>
                      <a:r>
                        <a:rPr sz="2200" spc="-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125" dirty="0">
                          <a:latin typeface="Cambria Math"/>
                          <a:cs typeface="Cambria Math"/>
                        </a:rPr>
                        <a:t>𝑤</a:t>
                      </a:r>
                      <a:r>
                        <a:rPr sz="2400" baseline="-15625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2400" spc="150" baseline="-156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…</a:t>
                      </a:r>
                      <a:r>
                        <a:rPr sz="2200" spc="-1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140" dirty="0">
                          <a:latin typeface="Cambria Math"/>
                          <a:cs typeface="Cambria Math"/>
                        </a:rPr>
                        <a:t>𝑤</a:t>
                      </a:r>
                      <a:r>
                        <a:rPr sz="2400" baseline="-15625" dirty="0">
                          <a:latin typeface="Cambria Math"/>
                          <a:cs typeface="Cambria Math"/>
                        </a:rPr>
                        <a:t>𝑛 </a:t>
                      </a:r>
                      <a:r>
                        <a:rPr sz="2400" spc="157" baseline="-156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90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2400" baseline="-15625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2400" spc="150" baseline="-156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…</a:t>
                      </a:r>
                      <a:r>
                        <a:rPr sz="2200" spc="-1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40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2400" baseline="-15625" dirty="0">
                          <a:latin typeface="Cambria Math"/>
                          <a:cs typeface="Cambria Math"/>
                        </a:rPr>
                        <a:t>𝑛	</a:t>
                      </a:r>
                      <a:r>
                        <a:rPr sz="2200" spc="50" dirty="0">
                          <a:latin typeface="Cambria Math"/>
                          <a:cs typeface="Cambria Math"/>
                        </a:rPr>
                        <a:t>𝑃</a:t>
                      </a:r>
                      <a:r>
                        <a:rPr sz="2200" spc="-5" dirty="0">
                          <a:latin typeface="Cambria Math"/>
                          <a:cs typeface="Cambria Math"/>
                        </a:rPr>
                        <a:t>(</a:t>
                      </a:r>
                      <a:r>
                        <a:rPr sz="2200" spc="-90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2400" baseline="-15625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2400" spc="150" baseline="-156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…</a:t>
                      </a:r>
                      <a:r>
                        <a:rPr sz="2200" spc="-1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40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2400" spc="172" baseline="-15625" dirty="0">
                          <a:latin typeface="Cambria Math"/>
                          <a:cs typeface="Cambria Math"/>
                        </a:rPr>
                        <a:t>𝑛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)</a:t>
                      </a:r>
                    </a:p>
                    <a:p>
                      <a:pPr marL="2625725">
                        <a:lnSpc>
                          <a:spcPct val="100000"/>
                        </a:lnSpc>
                        <a:spcBef>
                          <a:spcPts val="505"/>
                        </a:spcBef>
                        <a:tabLst>
                          <a:tab pos="4307205" algn="l"/>
                        </a:tabLst>
                      </a:pPr>
                      <a:r>
                        <a:rPr sz="2400" spc="7" baseline="3472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1950" spc="120" baseline="-8547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2400" spc="7" baseline="3472" dirty="0">
                          <a:latin typeface="Cambria Math"/>
                          <a:cs typeface="Cambria Math"/>
                        </a:rPr>
                        <a:t>…𝑡</a:t>
                      </a:r>
                      <a:r>
                        <a:rPr sz="1950" baseline="-8547" dirty="0">
                          <a:latin typeface="Cambria Math"/>
                          <a:cs typeface="Cambria Math"/>
                        </a:rPr>
                        <a:t>𝑛	</a:t>
                      </a:r>
                      <a:r>
                        <a:rPr sz="2200" spc="50" dirty="0">
                          <a:latin typeface="Cambria Math"/>
                          <a:cs typeface="Cambria Math"/>
                        </a:rPr>
                        <a:t>𝑃</a:t>
                      </a:r>
                      <a:r>
                        <a:rPr sz="2200" spc="-5" dirty="0">
                          <a:latin typeface="Cambria Math"/>
                          <a:cs typeface="Cambria Math"/>
                        </a:rPr>
                        <a:t>(</a:t>
                      </a:r>
                      <a:r>
                        <a:rPr sz="2200" spc="-125" dirty="0">
                          <a:latin typeface="Cambria Math"/>
                          <a:cs typeface="Cambria Math"/>
                        </a:rPr>
                        <a:t>𝑤</a:t>
                      </a:r>
                      <a:r>
                        <a:rPr sz="2400" baseline="-15625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2400" spc="150" baseline="-156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…</a:t>
                      </a:r>
                      <a:r>
                        <a:rPr sz="2200" spc="-1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140" dirty="0">
                          <a:latin typeface="Cambria Math"/>
                          <a:cs typeface="Cambria Math"/>
                        </a:rPr>
                        <a:t>𝑤</a:t>
                      </a:r>
                      <a:r>
                        <a:rPr sz="2400" spc="172" baseline="-15625" dirty="0">
                          <a:latin typeface="Cambria Math"/>
                          <a:cs typeface="Cambria Math"/>
                        </a:rPr>
                        <a:t>𝑛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)</a:t>
                      </a:r>
                    </a:p>
                    <a:p>
                      <a:pPr marL="1828164">
                        <a:lnSpc>
                          <a:spcPts val="2290"/>
                        </a:lnSpc>
                        <a:spcBef>
                          <a:spcPts val="2495"/>
                        </a:spcBef>
                        <a:tabLst>
                          <a:tab pos="5483860" algn="l"/>
                        </a:tabLst>
                      </a:pPr>
                      <a:r>
                        <a:rPr sz="2200" dirty="0">
                          <a:latin typeface="Cambria Math"/>
                          <a:cs typeface="Cambria Math"/>
                        </a:rPr>
                        <a:t>=</a:t>
                      </a:r>
                      <a:r>
                        <a:rPr sz="2200" spc="12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5" dirty="0">
                          <a:latin typeface="Cambria Math"/>
                          <a:cs typeface="Cambria Math"/>
                        </a:rPr>
                        <a:t>𝑎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𝑟𝑔</a:t>
                      </a:r>
                      <a:r>
                        <a:rPr sz="2200" spc="19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10" dirty="0">
                          <a:latin typeface="Cambria Math"/>
                          <a:cs typeface="Cambria Math"/>
                        </a:rPr>
                        <a:t>m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ax</a:t>
                      </a:r>
                      <a:r>
                        <a:rPr sz="2200" spc="14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𝑃 </a:t>
                      </a:r>
                      <a:r>
                        <a:rPr sz="2200" spc="-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125" dirty="0">
                          <a:latin typeface="Cambria Math"/>
                          <a:cs typeface="Cambria Math"/>
                        </a:rPr>
                        <a:t>𝑤</a:t>
                      </a:r>
                      <a:r>
                        <a:rPr sz="2400" baseline="-15625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2400" spc="150" baseline="-156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…</a:t>
                      </a:r>
                      <a:r>
                        <a:rPr sz="2200" spc="-1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140" dirty="0">
                          <a:latin typeface="Cambria Math"/>
                          <a:cs typeface="Cambria Math"/>
                        </a:rPr>
                        <a:t>𝑤</a:t>
                      </a:r>
                      <a:r>
                        <a:rPr sz="2400" baseline="-15625" dirty="0">
                          <a:latin typeface="Cambria Math"/>
                          <a:cs typeface="Cambria Math"/>
                        </a:rPr>
                        <a:t>𝑛 </a:t>
                      </a:r>
                      <a:r>
                        <a:rPr sz="2400" spc="157" baseline="-156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90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2400" baseline="-15625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2400" spc="150" baseline="-156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…</a:t>
                      </a:r>
                      <a:r>
                        <a:rPr sz="2200" spc="-1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40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2400" baseline="-15625" dirty="0">
                          <a:latin typeface="Cambria Math"/>
                          <a:cs typeface="Cambria Math"/>
                        </a:rPr>
                        <a:t>𝑛	</a:t>
                      </a:r>
                      <a:r>
                        <a:rPr sz="2200" spc="50" dirty="0">
                          <a:latin typeface="Cambria Math"/>
                          <a:cs typeface="Cambria Math"/>
                        </a:rPr>
                        <a:t>𝑃</a:t>
                      </a:r>
                      <a:r>
                        <a:rPr sz="2200" spc="-5" dirty="0">
                          <a:latin typeface="Cambria Math"/>
                          <a:cs typeface="Cambria Math"/>
                        </a:rPr>
                        <a:t>(</a:t>
                      </a:r>
                      <a:r>
                        <a:rPr sz="2200" spc="-90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2400" baseline="-15625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2400" spc="150" baseline="-156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…</a:t>
                      </a:r>
                      <a:r>
                        <a:rPr sz="2200" spc="-1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40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2400" spc="172" baseline="-15625" dirty="0">
                          <a:latin typeface="Cambria Math"/>
                          <a:cs typeface="Cambria Math"/>
                        </a:rPr>
                        <a:t>𝑛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)</a:t>
                      </a:r>
                    </a:p>
                    <a:p>
                      <a:pPr marL="2625725">
                        <a:lnSpc>
                          <a:spcPts val="1570"/>
                        </a:lnSpc>
                      </a:pPr>
                      <a:r>
                        <a:rPr sz="1600" spc="90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1950" spc="135" baseline="-14957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1600" spc="90" dirty="0">
                          <a:latin typeface="Cambria Math"/>
                          <a:cs typeface="Cambria Math"/>
                        </a:rPr>
                        <a:t>…𝑡</a:t>
                      </a:r>
                      <a:r>
                        <a:rPr sz="1950" spc="135" baseline="-14957" dirty="0">
                          <a:latin typeface="Cambria Math"/>
                          <a:cs typeface="Cambria Math"/>
                        </a:rPr>
                        <a:t>𝑛</a:t>
                      </a:r>
                      <a:endParaRPr sz="1950" baseline="-14957" dirty="0">
                        <a:latin typeface="Cambria Math"/>
                        <a:cs typeface="Cambria Math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750" dirty="0">
                        <a:latin typeface="Times New Roman"/>
                        <a:cs typeface="Times New Roman"/>
                      </a:endParaRPr>
                    </a:p>
                    <a:p>
                      <a:pPr marR="83375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spc="120" dirty="0">
                          <a:latin typeface="Cambria Math"/>
                          <a:cs typeface="Cambria Math"/>
                        </a:rPr>
                        <a:t>𝑛</a:t>
                      </a:r>
                      <a:endParaRPr sz="1600" dirty="0">
                        <a:latin typeface="Cambria Math"/>
                        <a:cs typeface="Cambria Math"/>
                      </a:endParaRPr>
                    </a:p>
                    <a:p>
                      <a:pPr marL="8890" algn="ctr">
                        <a:lnSpc>
                          <a:spcPts val="2290"/>
                        </a:lnSpc>
                        <a:spcBef>
                          <a:spcPts val="740"/>
                        </a:spcBef>
                      </a:pPr>
                      <a:r>
                        <a:rPr sz="2200" dirty="0">
                          <a:latin typeface="Cambria Math"/>
                          <a:cs typeface="Cambria Math"/>
                        </a:rPr>
                        <a:t>=</a:t>
                      </a:r>
                      <a:r>
                        <a:rPr sz="2200" spc="12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a</a:t>
                      </a:r>
                      <a:r>
                        <a:rPr sz="2200" spc="-15" dirty="0">
                          <a:latin typeface="Cambria Math"/>
                          <a:cs typeface="Cambria Math"/>
                        </a:rPr>
                        <a:t>r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g</a:t>
                      </a:r>
                      <a:r>
                        <a:rPr sz="2200" spc="15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10" dirty="0">
                          <a:latin typeface="Cambria Math"/>
                          <a:cs typeface="Cambria Math"/>
                        </a:rPr>
                        <a:t>m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ax</a:t>
                      </a:r>
                      <a:r>
                        <a:rPr sz="2200" spc="14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𝖦</a:t>
                      </a:r>
                      <a:r>
                        <a:rPr sz="2200" spc="-12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𝑃 </a:t>
                      </a:r>
                      <a:r>
                        <a:rPr sz="2200" spc="-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75" dirty="0">
                          <a:latin typeface="Cambria Math"/>
                          <a:cs typeface="Cambria Math"/>
                        </a:rPr>
                        <a:t>𝑤</a:t>
                      </a:r>
                      <a:r>
                        <a:rPr sz="2400" baseline="-15625" dirty="0">
                          <a:latin typeface="Cambria Math"/>
                          <a:cs typeface="Cambria Math"/>
                        </a:rPr>
                        <a:t>i </a:t>
                      </a:r>
                      <a:r>
                        <a:rPr sz="2400" spc="202" baseline="-156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spc="-40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2400" spc="217" baseline="-15625" dirty="0">
                          <a:latin typeface="Cambria Math"/>
                          <a:cs typeface="Cambria Math"/>
                        </a:rPr>
                        <a:t>i</a:t>
                      </a:r>
                      <a:r>
                        <a:rPr sz="2200" spc="-5" dirty="0">
                          <a:latin typeface="Cambria Math"/>
                          <a:cs typeface="Cambria Math"/>
                        </a:rPr>
                        <a:t>)</a:t>
                      </a:r>
                      <a:r>
                        <a:rPr sz="2200" spc="50" dirty="0">
                          <a:latin typeface="Cambria Math"/>
                          <a:cs typeface="Cambria Math"/>
                        </a:rPr>
                        <a:t>𝑃</a:t>
                      </a:r>
                      <a:r>
                        <a:rPr sz="2200" spc="-5" dirty="0">
                          <a:latin typeface="Cambria Math"/>
                          <a:cs typeface="Cambria Math"/>
                        </a:rPr>
                        <a:t>(</a:t>
                      </a:r>
                      <a:r>
                        <a:rPr sz="2200" spc="-40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2400" spc="217" baseline="-15625" dirty="0">
                          <a:latin typeface="Cambria Math"/>
                          <a:cs typeface="Cambria Math"/>
                        </a:rPr>
                        <a:t>i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|</a:t>
                      </a:r>
                      <a:r>
                        <a:rPr sz="2200" spc="-40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2400" spc="82" baseline="-15625" dirty="0">
                          <a:latin typeface="Cambria Math"/>
                          <a:cs typeface="Cambria Math"/>
                        </a:rPr>
                        <a:t>i</a:t>
                      </a:r>
                      <a:r>
                        <a:rPr sz="2400" spc="-7" baseline="-15625" dirty="0">
                          <a:latin typeface="Cambria Math"/>
                          <a:cs typeface="Cambria Math"/>
                        </a:rPr>
                        <a:t>'</a:t>
                      </a:r>
                      <a:r>
                        <a:rPr sz="2400" spc="135" baseline="-15625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)</a:t>
                      </a:r>
                    </a:p>
                    <a:p>
                      <a:pPr marL="3063875">
                        <a:lnSpc>
                          <a:spcPts val="1345"/>
                        </a:lnSpc>
                      </a:pPr>
                      <a:r>
                        <a:rPr sz="1600" spc="90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1950" spc="135" baseline="-14957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1600" spc="90" dirty="0">
                          <a:latin typeface="Cambria Math"/>
                          <a:cs typeface="Cambria Math"/>
                        </a:rPr>
                        <a:t>…𝑡</a:t>
                      </a:r>
                      <a:r>
                        <a:rPr sz="1950" spc="135" baseline="-14957" dirty="0">
                          <a:latin typeface="Cambria Math"/>
                          <a:cs typeface="Cambria Math"/>
                        </a:rPr>
                        <a:t>𝑛</a:t>
                      </a:r>
                      <a:endParaRPr sz="1950" baseline="-14957" dirty="0">
                        <a:latin typeface="Cambria Math"/>
                        <a:cs typeface="Cambria Math"/>
                      </a:endParaRPr>
                    </a:p>
                    <a:p>
                      <a:pPr marR="830580" algn="ctr">
                        <a:lnSpc>
                          <a:spcPts val="1689"/>
                        </a:lnSpc>
                      </a:pPr>
                      <a:r>
                        <a:rPr sz="1600" spc="345" dirty="0">
                          <a:latin typeface="Cambria Math"/>
                          <a:cs typeface="Cambria Math"/>
                        </a:rPr>
                        <a:t>i,1</a:t>
                      </a:r>
                      <a:endParaRPr sz="1600" dirty="0">
                        <a:latin typeface="Cambria Math"/>
                        <a:cs typeface="Cambria Math"/>
                      </a:endParaRPr>
                    </a:p>
                  </a:txBody>
                  <a:tcPr marL="0" marR="0" marT="18161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64</a:t>
                      </a:r>
                      <a:endParaRPr sz="1200" dirty="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4183100" y="2726871"/>
            <a:ext cx="929640" cy="259079"/>
          </a:xfrm>
          <a:custGeom>
            <a:avLst/>
            <a:gdLst/>
            <a:ahLst/>
            <a:cxnLst/>
            <a:rect l="l" t="t" r="r" b="b"/>
            <a:pathLst>
              <a:path w="929639" h="259080">
                <a:moveTo>
                  <a:pt x="929182" y="2481"/>
                </a:moveTo>
                <a:lnTo>
                  <a:pt x="908173" y="2481"/>
                </a:lnTo>
                <a:lnTo>
                  <a:pt x="908173" y="256371"/>
                </a:lnTo>
                <a:lnTo>
                  <a:pt x="929182" y="256371"/>
                </a:lnTo>
                <a:lnTo>
                  <a:pt x="929182" y="2481"/>
                </a:lnTo>
                <a:close/>
              </a:path>
              <a:path w="929639" h="259080">
                <a:moveTo>
                  <a:pt x="82537" y="0"/>
                </a:moveTo>
                <a:lnTo>
                  <a:pt x="47322" y="16593"/>
                </a:lnTo>
                <a:lnTo>
                  <a:pt x="21349" y="45361"/>
                </a:lnTo>
                <a:lnTo>
                  <a:pt x="5337" y="83817"/>
                </a:lnTo>
                <a:lnTo>
                  <a:pt x="0" y="129468"/>
                </a:lnTo>
                <a:lnTo>
                  <a:pt x="1330" y="153245"/>
                </a:lnTo>
                <a:lnTo>
                  <a:pt x="11970" y="195298"/>
                </a:lnTo>
                <a:lnTo>
                  <a:pt x="33090" y="229421"/>
                </a:lnTo>
                <a:lnTo>
                  <a:pt x="82537" y="258800"/>
                </a:lnTo>
                <a:lnTo>
                  <a:pt x="85811" y="248295"/>
                </a:lnTo>
                <a:lnTo>
                  <a:pt x="71064" y="241764"/>
                </a:lnTo>
                <a:lnTo>
                  <a:pt x="58338" y="232674"/>
                </a:lnTo>
                <a:lnTo>
                  <a:pt x="32234" y="190289"/>
                </a:lnTo>
                <a:lnTo>
                  <a:pt x="24560" y="150930"/>
                </a:lnTo>
                <a:lnTo>
                  <a:pt x="23601" y="128104"/>
                </a:lnTo>
                <a:lnTo>
                  <a:pt x="24560" y="106024"/>
                </a:lnTo>
                <a:lnTo>
                  <a:pt x="32234" y="67723"/>
                </a:lnTo>
                <a:lnTo>
                  <a:pt x="58440" y="26006"/>
                </a:lnTo>
                <a:lnTo>
                  <a:pt x="86220" y="10505"/>
                </a:lnTo>
                <a:lnTo>
                  <a:pt x="82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01191" y="3787035"/>
            <a:ext cx="3492500" cy="12700"/>
          </a:xfrm>
          <a:custGeom>
            <a:avLst/>
            <a:gdLst/>
            <a:ahLst/>
            <a:cxnLst/>
            <a:rect l="l" t="t" r="r" b="b"/>
            <a:pathLst>
              <a:path w="3492500" h="12700">
                <a:moveTo>
                  <a:pt x="3492500" y="0"/>
                </a:moveTo>
                <a:lnTo>
                  <a:pt x="0" y="0"/>
                </a:lnTo>
                <a:lnTo>
                  <a:pt x="0" y="12700"/>
                </a:lnTo>
                <a:lnTo>
                  <a:pt x="3492500" y="12700"/>
                </a:lnTo>
                <a:lnTo>
                  <a:pt x="34925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03866" y="3455216"/>
            <a:ext cx="2012314" cy="259079"/>
          </a:xfrm>
          <a:custGeom>
            <a:avLst/>
            <a:gdLst/>
            <a:ahLst/>
            <a:cxnLst/>
            <a:rect l="l" t="t" r="r" b="b"/>
            <a:pathLst>
              <a:path w="2012314" h="259079">
                <a:moveTo>
                  <a:pt x="1103998" y="2481"/>
                </a:moveTo>
                <a:lnTo>
                  <a:pt x="1082988" y="2481"/>
                </a:lnTo>
                <a:lnTo>
                  <a:pt x="1082988" y="256369"/>
                </a:lnTo>
                <a:lnTo>
                  <a:pt x="1103998" y="256369"/>
                </a:lnTo>
                <a:lnTo>
                  <a:pt x="1103998" y="2481"/>
                </a:lnTo>
                <a:close/>
              </a:path>
              <a:path w="2012314" h="259079">
                <a:moveTo>
                  <a:pt x="1929632" y="0"/>
                </a:moveTo>
                <a:lnTo>
                  <a:pt x="1925949" y="10505"/>
                </a:lnTo>
                <a:lnTo>
                  <a:pt x="1940930" y="17006"/>
                </a:lnTo>
                <a:lnTo>
                  <a:pt x="1953814" y="26006"/>
                </a:lnTo>
                <a:lnTo>
                  <a:pt x="1979974" y="67723"/>
                </a:lnTo>
                <a:lnTo>
                  <a:pt x="1987613" y="106024"/>
                </a:lnTo>
                <a:lnTo>
                  <a:pt x="1988568" y="128104"/>
                </a:lnTo>
                <a:lnTo>
                  <a:pt x="1987609" y="150930"/>
                </a:lnTo>
                <a:lnTo>
                  <a:pt x="1979935" y="190289"/>
                </a:lnTo>
                <a:lnTo>
                  <a:pt x="1953831" y="232674"/>
                </a:lnTo>
                <a:lnTo>
                  <a:pt x="1926358" y="248295"/>
                </a:lnTo>
                <a:lnTo>
                  <a:pt x="1929632" y="258800"/>
                </a:lnTo>
                <a:lnTo>
                  <a:pt x="1964933" y="242241"/>
                </a:lnTo>
                <a:lnTo>
                  <a:pt x="1990888" y="213574"/>
                </a:lnTo>
                <a:lnTo>
                  <a:pt x="2006849" y="175187"/>
                </a:lnTo>
                <a:lnTo>
                  <a:pt x="2012170" y="129468"/>
                </a:lnTo>
                <a:lnTo>
                  <a:pt x="2010835" y="105743"/>
                </a:lnTo>
                <a:lnTo>
                  <a:pt x="2000161" y="63690"/>
                </a:lnTo>
                <a:lnTo>
                  <a:pt x="1978989" y="29455"/>
                </a:lnTo>
                <a:lnTo>
                  <a:pt x="1948396" y="6774"/>
                </a:lnTo>
                <a:lnTo>
                  <a:pt x="1929632" y="0"/>
                </a:lnTo>
                <a:close/>
              </a:path>
              <a:path w="2012314" h="259079">
                <a:moveTo>
                  <a:pt x="82537" y="0"/>
                </a:moveTo>
                <a:lnTo>
                  <a:pt x="47322" y="16593"/>
                </a:lnTo>
                <a:lnTo>
                  <a:pt x="21349" y="45361"/>
                </a:lnTo>
                <a:lnTo>
                  <a:pt x="5337" y="83817"/>
                </a:lnTo>
                <a:lnTo>
                  <a:pt x="0" y="129468"/>
                </a:lnTo>
                <a:lnTo>
                  <a:pt x="1330" y="153244"/>
                </a:lnTo>
                <a:lnTo>
                  <a:pt x="11971" y="195297"/>
                </a:lnTo>
                <a:lnTo>
                  <a:pt x="33091" y="229421"/>
                </a:lnTo>
                <a:lnTo>
                  <a:pt x="82537" y="258800"/>
                </a:lnTo>
                <a:lnTo>
                  <a:pt x="85811" y="248295"/>
                </a:lnTo>
                <a:lnTo>
                  <a:pt x="71064" y="241764"/>
                </a:lnTo>
                <a:lnTo>
                  <a:pt x="58338" y="232674"/>
                </a:lnTo>
                <a:lnTo>
                  <a:pt x="32234" y="190289"/>
                </a:lnTo>
                <a:lnTo>
                  <a:pt x="24560" y="150930"/>
                </a:lnTo>
                <a:lnTo>
                  <a:pt x="23601" y="128104"/>
                </a:lnTo>
                <a:lnTo>
                  <a:pt x="24560" y="106024"/>
                </a:lnTo>
                <a:lnTo>
                  <a:pt x="32234" y="67723"/>
                </a:lnTo>
                <a:lnTo>
                  <a:pt x="58441" y="26006"/>
                </a:lnTo>
                <a:lnTo>
                  <a:pt x="86220" y="10505"/>
                </a:lnTo>
                <a:lnTo>
                  <a:pt x="82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03866" y="4504871"/>
            <a:ext cx="2012314" cy="259079"/>
          </a:xfrm>
          <a:custGeom>
            <a:avLst/>
            <a:gdLst/>
            <a:ahLst/>
            <a:cxnLst/>
            <a:rect l="l" t="t" r="r" b="b"/>
            <a:pathLst>
              <a:path w="2012314" h="259079">
                <a:moveTo>
                  <a:pt x="1103998" y="2481"/>
                </a:moveTo>
                <a:lnTo>
                  <a:pt x="1082988" y="2481"/>
                </a:lnTo>
                <a:lnTo>
                  <a:pt x="1082988" y="256369"/>
                </a:lnTo>
                <a:lnTo>
                  <a:pt x="1103998" y="256369"/>
                </a:lnTo>
                <a:lnTo>
                  <a:pt x="1103998" y="2481"/>
                </a:lnTo>
                <a:close/>
              </a:path>
              <a:path w="2012314" h="259079">
                <a:moveTo>
                  <a:pt x="1929632" y="0"/>
                </a:moveTo>
                <a:lnTo>
                  <a:pt x="1925949" y="10505"/>
                </a:lnTo>
                <a:lnTo>
                  <a:pt x="1940930" y="17006"/>
                </a:lnTo>
                <a:lnTo>
                  <a:pt x="1953814" y="26006"/>
                </a:lnTo>
                <a:lnTo>
                  <a:pt x="1979974" y="67723"/>
                </a:lnTo>
                <a:lnTo>
                  <a:pt x="1987613" y="106024"/>
                </a:lnTo>
                <a:lnTo>
                  <a:pt x="1988568" y="128104"/>
                </a:lnTo>
                <a:lnTo>
                  <a:pt x="1987609" y="150930"/>
                </a:lnTo>
                <a:lnTo>
                  <a:pt x="1979935" y="190289"/>
                </a:lnTo>
                <a:lnTo>
                  <a:pt x="1953831" y="232674"/>
                </a:lnTo>
                <a:lnTo>
                  <a:pt x="1926358" y="248295"/>
                </a:lnTo>
                <a:lnTo>
                  <a:pt x="1929632" y="258800"/>
                </a:lnTo>
                <a:lnTo>
                  <a:pt x="1964933" y="242241"/>
                </a:lnTo>
                <a:lnTo>
                  <a:pt x="1990888" y="213574"/>
                </a:lnTo>
                <a:lnTo>
                  <a:pt x="2006849" y="175187"/>
                </a:lnTo>
                <a:lnTo>
                  <a:pt x="2012170" y="129468"/>
                </a:lnTo>
                <a:lnTo>
                  <a:pt x="2010835" y="105743"/>
                </a:lnTo>
                <a:lnTo>
                  <a:pt x="2000161" y="63690"/>
                </a:lnTo>
                <a:lnTo>
                  <a:pt x="1978989" y="29455"/>
                </a:lnTo>
                <a:lnTo>
                  <a:pt x="1948396" y="6774"/>
                </a:lnTo>
                <a:lnTo>
                  <a:pt x="1929632" y="0"/>
                </a:lnTo>
                <a:close/>
              </a:path>
              <a:path w="2012314" h="259079">
                <a:moveTo>
                  <a:pt x="82537" y="0"/>
                </a:moveTo>
                <a:lnTo>
                  <a:pt x="47322" y="16593"/>
                </a:lnTo>
                <a:lnTo>
                  <a:pt x="21349" y="45361"/>
                </a:lnTo>
                <a:lnTo>
                  <a:pt x="5337" y="83817"/>
                </a:lnTo>
                <a:lnTo>
                  <a:pt x="0" y="129468"/>
                </a:lnTo>
                <a:lnTo>
                  <a:pt x="1330" y="153244"/>
                </a:lnTo>
                <a:lnTo>
                  <a:pt x="11971" y="195297"/>
                </a:lnTo>
                <a:lnTo>
                  <a:pt x="33091" y="229421"/>
                </a:lnTo>
                <a:lnTo>
                  <a:pt x="82537" y="258800"/>
                </a:lnTo>
                <a:lnTo>
                  <a:pt x="85811" y="248295"/>
                </a:lnTo>
                <a:lnTo>
                  <a:pt x="71064" y="241764"/>
                </a:lnTo>
                <a:lnTo>
                  <a:pt x="58338" y="232674"/>
                </a:lnTo>
                <a:lnTo>
                  <a:pt x="32234" y="190289"/>
                </a:lnTo>
                <a:lnTo>
                  <a:pt x="24560" y="150930"/>
                </a:lnTo>
                <a:lnTo>
                  <a:pt x="23601" y="128104"/>
                </a:lnTo>
                <a:lnTo>
                  <a:pt x="24560" y="106024"/>
                </a:lnTo>
                <a:lnTo>
                  <a:pt x="32234" y="67723"/>
                </a:lnTo>
                <a:lnTo>
                  <a:pt x="58441" y="26006"/>
                </a:lnTo>
                <a:lnTo>
                  <a:pt x="86220" y="10505"/>
                </a:lnTo>
                <a:lnTo>
                  <a:pt x="82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09947" y="5736771"/>
            <a:ext cx="433705" cy="259079"/>
          </a:xfrm>
          <a:custGeom>
            <a:avLst/>
            <a:gdLst/>
            <a:ahLst/>
            <a:cxnLst/>
            <a:rect l="l" t="t" r="r" b="b"/>
            <a:pathLst>
              <a:path w="433704" h="259079">
                <a:moveTo>
                  <a:pt x="433247" y="2481"/>
                </a:moveTo>
                <a:lnTo>
                  <a:pt x="412238" y="2481"/>
                </a:lnTo>
                <a:lnTo>
                  <a:pt x="412238" y="256369"/>
                </a:lnTo>
                <a:lnTo>
                  <a:pt x="433247" y="256369"/>
                </a:lnTo>
                <a:lnTo>
                  <a:pt x="433247" y="2481"/>
                </a:lnTo>
                <a:close/>
              </a:path>
              <a:path w="433704" h="259079">
                <a:moveTo>
                  <a:pt x="82537" y="0"/>
                </a:moveTo>
                <a:lnTo>
                  <a:pt x="47322" y="16592"/>
                </a:lnTo>
                <a:lnTo>
                  <a:pt x="21349" y="45361"/>
                </a:lnTo>
                <a:lnTo>
                  <a:pt x="5337" y="83816"/>
                </a:lnTo>
                <a:lnTo>
                  <a:pt x="0" y="129468"/>
                </a:lnTo>
                <a:lnTo>
                  <a:pt x="1330" y="153244"/>
                </a:lnTo>
                <a:lnTo>
                  <a:pt x="11971" y="195297"/>
                </a:lnTo>
                <a:lnTo>
                  <a:pt x="33091" y="229421"/>
                </a:lnTo>
                <a:lnTo>
                  <a:pt x="82537" y="258799"/>
                </a:lnTo>
                <a:lnTo>
                  <a:pt x="85811" y="248294"/>
                </a:lnTo>
                <a:lnTo>
                  <a:pt x="71064" y="241763"/>
                </a:lnTo>
                <a:lnTo>
                  <a:pt x="58338" y="232674"/>
                </a:lnTo>
                <a:lnTo>
                  <a:pt x="32234" y="190288"/>
                </a:lnTo>
                <a:lnTo>
                  <a:pt x="24560" y="150929"/>
                </a:lnTo>
                <a:lnTo>
                  <a:pt x="23601" y="128103"/>
                </a:lnTo>
                <a:lnTo>
                  <a:pt x="24560" y="106024"/>
                </a:lnTo>
                <a:lnTo>
                  <a:pt x="32234" y="67722"/>
                </a:lnTo>
                <a:lnTo>
                  <a:pt x="58441" y="26006"/>
                </a:lnTo>
                <a:lnTo>
                  <a:pt x="86220" y="10504"/>
                </a:lnTo>
                <a:lnTo>
                  <a:pt x="82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29EDCF-F97F-EC31-492E-E9624448D316}"/>
              </a:ext>
            </a:extLst>
          </p:cNvPr>
          <p:cNvSpPr txBox="1"/>
          <p:nvPr/>
        </p:nvSpPr>
        <p:spPr>
          <a:xfrm>
            <a:off x="523041" y="5004267"/>
            <a:ext cx="472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Вероятность слова при условии тега и вероятность тэга при условии предыдущего тега</a:t>
            </a:r>
          </a:p>
        </p:txBody>
      </p:sp>
    </p:spTree>
    <p:extLst>
      <p:ext uri="{BB962C8B-B14F-4D97-AF65-F5344CB8AC3E}">
        <p14:creationId xmlns:p14="http://schemas.microsoft.com/office/powerpoint/2010/main" val="2030014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63808"/>
              </p:ext>
            </p:extLst>
          </p:nvPr>
        </p:nvGraphicFramePr>
        <p:xfrm>
          <a:off x="152400" y="228600"/>
          <a:ext cx="8622665" cy="64816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lang="en-US" sz="4800" spc="-5" dirty="0">
                          <a:latin typeface="Cambria"/>
                          <a:cs typeface="Cambria"/>
                        </a:rPr>
                        <a:t>Sequence labelling</a:t>
                      </a:r>
                      <a:endParaRPr sz="4800" dirty="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3600" dirty="0">
                        <a:latin typeface="Times New Roman"/>
                        <a:cs typeface="Times New Roman"/>
                      </a:endParaRPr>
                    </a:p>
                    <a:p>
                      <a:pPr marL="735330">
                        <a:lnSpc>
                          <a:spcPct val="100000"/>
                        </a:lnSpc>
                      </a:pPr>
                      <a:r>
                        <a:rPr lang="en-US" sz="2400" spc="-15" dirty="0">
                          <a:latin typeface="Cambria"/>
                          <a:cs typeface="Cambria"/>
                        </a:rPr>
                        <a:t>POS - tagging</a:t>
                      </a:r>
                      <a:endParaRPr sz="2400" dirty="0">
                        <a:latin typeface="Cambria"/>
                        <a:cs typeface="Cambria"/>
                      </a:endParaRPr>
                    </a:p>
                    <a:p>
                      <a:pPr marL="1078230" indent="-343535">
                        <a:lnSpc>
                          <a:spcPct val="100000"/>
                        </a:lnSpc>
                        <a:spcBef>
                          <a:spcPts val="2014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  <a:tab pos="1078865" algn="l"/>
                        </a:tabLst>
                      </a:pPr>
                      <a:r>
                        <a:rPr lang="ru-RU" sz="2400" spc="-5" dirty="0">
                          <a:latin typeface="Cambria"/>
                          <a:cs typeface="Cambria"/>
                        </a:rPr>
                        <a:t>Ключевая часть парсинга – помогает определять синтаксические связи между словами и разрешать омонимию для пр. задач</a:t>
                      </a:r>
                      <a:endParaRPr sz="2400" dirty="0">
                        <a:latin typeface="Cambria"/>
                        <a:cs typeface="Cambria"/>
                      </a:endParaRPr>
                    </a:p>
                    <a:p>
                      <a:pPr marL="734695" indent="0">
                        <a:lnSpc>
                          <a:spcPct val="100000"/>
                        </a:lnSpc>
                        <a:spcBef>
                          <a:spcPts val="2020"/>
                        </a:spcBef>
                        <a:buClr>
                          <a:srgbClr val="404040"/>
                        </a:buClr>
                        <a:buFont typeface="Arial MT"/>
                        <a:buNone/>
                        <a:tabLst>
                          <a:tab pos="1078230" algn="l"/>
                          <a:tab pos="1078865" algn="l"/>
                        </a:tabLst>
                      </a:pPr>
                      <a:r>
                        <a:rPr lang="en-US" sz="2400" spc="-5" dirty="0">
                          <a:latin typeface="Cambria"/>
                          <a:cs typeface="Cambria"/>
                        </a:rPr>
                        <a:t>NER (named entity recognition)</a:t>
                      </a:r>
                      <a:endParaRPr sz="2400" dirty="0">
                        <a:latin typeface="Cambria"/>
                        <a:cs typeface="Cambria"/>
                      </a:endParaRPr>
                    </a:p>
                    <a:p>
                      <a:pPr marL="1078230" indent="-343535">
                        <a:lnSpc>
                          <a:spcPct val="100000"/>
                        </a:lnSpc>
                        <a:spcBef>
                          <a:spcPts val="2014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  <a:tab pos="1078865" algn="l"/>
                        </a:tabLst>
                      </a:pPr>
                      <a:r>
                        <a:rPr lang="ru-RU" sz="2400" spc="-5" dirty="0">
                          <a:latin typeface="Cambria"/>
                          <a:cs typeface="Cambria"/>
                        </a:rPr>
                        <a:t>Выделение именованных сущностей, таких как имена, места и названия оргонизаций: узкое понимание</a:t>
                      </a:r>
                    </a:p>
                    <a:p>
                      <a:pPr marL="1078230" indent="-343535">
                        <a:lnSpc>
                          <a:spcPct val="100000"/>
                        </a:lnSpc>
                        <a:spcBef>
                          <a:spcPts val="2014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  <a:tab pos="1078865" algn="l"/>
                        </a:tabLst>
                      </a:pPr>
                      <a:r>
                        <a:rPr lang="ru-RU" sz="2400" spc="-5" dirty="0">
                          <a:latin typeface="Cambria"/>
                          <a:cs typeface="Cambria"/>
                        </a:rPr>
                        <a:t>+ время (</a:t>
                      </a:r>
                      <a:r>
                        <a:rPr lang="en-US" sz="2400" spc="-5" dirty="0">
                          <a:latin typeface="Cambria"/>
                          <a:cs typeface="Cambria"/>
                        </a:rPr>
                        <a:t>Friday)</a:t>
                      </a:r>
                      <a:r>
                        <a:rPr lang="ru-RU" sz="2400" spc="-5" dirty="0">
                          <a:latin typeface="Cambria"/>
                          <a:cs typeface="Cambria"/>
                        </a:rPr>
                        <a:t>, сумма денег, дата ...</a:t>
                      </a:r>
                      <a:br>
                        <a:rPr lang="ru-RU" sz="2400" spc="-5" dirty="0">
                          <a:latin typeface="Cambria"/>
                          <a:cs typeface="Cambria"/>
                        </a:rPr>
                      </a:br>
                      <a:endParaRPr sz="2400" dirty="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18</a:t>
                      </a:r>
                      <a:endParaRPr sz="1200" dirty="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56632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452982"/>
              </p:ext>
            </p:extLst>
          </p:nvPr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spc="5" dirty="0">
                          <a:latin typeface="Cambria"/>
                          <a:cs typeface="Cambria"/>
                        </a:rPr>
                        <a:t>Алгоритм</a:t>
                      </a:r>
                      <a:r>
                        <a:rPr sz="4800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5" dirty="0">
                          <a:latin typeface="Cambria"/>
                          <a:cs typeface="Cambria"/>
                        </a:rPr>
                        <a:t>Витерби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  <a:p>
                      <a:pPr marL="230504" marR="4533900">
                        <a:lnSpc>
                          <a:spcPct val="100000"/>
                        </a:lnSpc>
                      </a:pPr>
                      <a:r>
                        <a:rPr lang="ru-RU" sz="2000" spc="-5" dirty="0">
                          <a:latin typeface="Cambria"/>
                          <a:cs typeface="Cambria"/>
                        </a:rPr>
                        <a:t>Мы можем оценить все возможные последовательности тэгов для данного предложения,</a:t>
                      </a:r>
                      <a:br>
                        <a:rPr lang="ru-RU" sz="2000" spc="-5" dirty="0">
                          <a:latin typeface="Cambria"/>
                          <a:cs typeface="Cambria"/>
                        </a:rPr>
                      </a:br>
                      <a:r>
                        <a:rPr lang="ru-RU" sz="2000" spc="-5" dirty="0">
                          <a:latin typeface="Cambria"/>
                          <a:cs typeface="Cambria"/>
                        </a:rPr>
                        <a:t>но....</a:t>
                      </a:r>
                      <a:br>
                        <a:rPr lang="ru-RU" sz="2000" spc="-5" dirty="0">
                          <a:latin typeface="Cambria"/>
                          <a:cs typeface="Cambria"/>
                        </a:rPr>
                      </a:br>
                      <a:br>
                        <a:rPr lang="ru-RU" sz="2000" spc="-5" dirty="0">
                          <a:latin typeface="Cambria"/>
                          <a:cs typeface="Cambria"/>
                        </a:rPr>
                      </a:br>
                      <a:r>
                        <a:rPr lang="ru-RU" sz="2000" spc="-5" dirty="0">
                          <a:latin typeface="Cambria"/>
                          <a:cs typeface="Cambria"/>
                        </a:rPr>
                        <a:t>Это очень долго и дорого....</a:t>
                      </a:r>
                      <a:endParaRPr sz="20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65</a:t>
                      </a:r>
                      <a:endParaRPr sz="1200" dirty="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2801" y="5206681"/>
            <a:ext cx="236049" cy="2117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48236" y="5206681"/>
            <a:ext cx="229826" cy="2117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44007" y="2789062"/>
            <a:ext cx="4097568" cy="2362233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spc="5" dirty="0">
                          <a:latin typeface="Cambria"/>
                          <a:cs typeface="Cambria"/>
                        </a:rPr>
                        <a:t>Алгоритм</a:t>
                      </a:r>
                      <a:r>
                        <a:rPr sz="4800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5" dirty="0">
                          <a:latin typeface="Cambria"/>
                          <a:cs typeface="Cambria"/>
                        </a:rPr>
                        <a:t>Витерби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230504" marR="4533900">
                        <a:lnSpc>
                          <a:spcPct val="100000"/>
                        </a:lnSpc>
                      </a:pPr>
                      <a:r>
                        <a:rPr sz="2000" spc="-5" dirty="0">
                          <a:latin typeface="Cambria"/>
                          <a:cs typeface="Cambria"/>
                        </a:rPr>
                        <a:t>Позволяет сократить количество </a:t>
                      </a:r>
                      <a:r>
                        <a:rPr sz="2000" spc="-4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000" spc="-5" dirty="0">
                          <a:latin typeface="Cambria"/>
                          <a:cs typeface="Cambria"/>
                        </a:rPr>
                        <a:t>вычислений:</a:t>
                      </a:r>
                      <a:endParaRPr sz="2000">
                        <a:latin typeface="Cambria"/>
                        <a:cs typeface="Cambria"/>
                      </a:endParaRPr>
                    </a:p>
                    <a:p>
                      <a:pPr marL="687705" indent="-457834">
                        <a:lnSpc>
                          <a:spcPct val="100000"/>
                        </a:lnSpc>
                        <a:spcBef>
                          <a:spcPts val="1995"/>
                        </a:spcBef>
                        <a:buClr>
                          <a:srgbClr val="404040"/>
                        </a:buClr>
                        <a:buAutoNum type="arabicPeriod"/>
                        <a:tabLst>
                          <a:tab pos="687705" algn="l"/>
                          <a:tab pos="688340" algn="l"/>
                        </a:tabLst>
                      </a:pPr>
                      <a:r>
                        <a:rPr sz="2000" spc="-5" dirty="0">
                          <a:latin typeface="Cambria"/>
                          <a:cs typeface="Cambria"/>
                        </a:rPr>
                        <a:t>Инициализация:</a:t>
                      </a:r>
                      <a:endParaRPr sz="2000">
                        <a:latin typeface="Cambria"/>
                        <a:cs typeface="Cambria"/>
                      </a:endParaRPr>
                    </a:p>
                    <a:p>
                      <a:pPr marL="467359" marR="4344035">
                        <a:lnSpc>
                          <a:spcPts val="2110"/>
                        </a:lnSpc>
                        <a:spcBef>
                          <a:spcPts val="815"/>
                        </a:spcBef>
                      </a:pPr>
                      <a:r>
                        <a:rPr sz="1800" spc="10" dirty="0">
                          <a:latin typeface="Cambria"/>
                          <a:cs typeface="Cambria"/>
                        </a:rPr>
                        <a:t>для 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первого токена </a:t>
                      </a:r>
                      <a:r>
                        <a:rPr sz="1800" spc="-10" dirty="0">
                          <a:latin typeface="Cambria"/>
                          <a:cs typeface="Cambria"/>
                        </a:rPr>
                        <a:t>используем 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 только</a:t>
                      </a:r>
                      <a:r>
                        <a:rPr sz="18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вероятность </a:t>
                      </a:r>
                      <a:r>
                        <a:rPr sz="1800" spc="-10" dirty="0">
                          <a:latin typeface="Cambria"/>
                          <a:cs typeface="Cambria"/>
                        </a:rPr>
                        <a:t>наблюдения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и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𝜋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687705" indent="-457834">
                        <a:lnSpc>
                          <a:spcPct val="100000"/>
                        </a:lnSpc>
                        <a:buClr>
                          <a:srgbClr val="404040"/>
                        </a:buClr>
                        <a:buAutoNum type="arabicPeriod" startAt="2"/>
                        <a:tabLst>
                          <a:tab pos="687705" algn="l"/>
                          <a:tab pos="688340" algn="l"/>
                        </a:tabLst>
                      </a:pPr>
                      <a:r>
                        <a:rPr sz="2000" spc="-5" dirty="0">
                          <a:latin typeface="Cambria"/>
                          <a:cs typeface="Cambria"/>
                        </a:rPr>
                        <a:t>Рекурсия:</a:t>
                      </a:r>
                      <a:endParaRPr sz="2000">
                        <a:latin typeface="Cambria"/>
                        <a:cs typeface="Cambria"/>
                      </a:endParaRPr>
                    </a:p>
                    <a:p>
                      <a:pPr marL="467359" marR="4925695">
                        <a:lnSpc>
                          <a:spcPct val="99400"/>
                        </a:lnSpc>
                        <a:spcBef>
                          <a:spcPts val="620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в 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момент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t 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выбираем наиболее </a:t>
                      </a:r>
                      <a:r>
                        <a:rPr sz="1800" spc="-38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вероятный </a:t>
                      </a:r>
                      <a:r>
                        <a:rPr sz="1800" spc="5" dirty="0">
                          <a:latin typeface="Cambria"/>
                          <a:cs typeface="Cambria"/>
                        </a:rPr>
                        <a:t>путь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к 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текущему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состоянию</a:t>
                      </a:r>
                      <a:endParaRPr sz="1800">
                        <a:latin typeface="Cambria"/>
                        <a:cs typeface="Cambria"/>
                      </a:endParaRPr>
                    </a:p>
                    <a:p>
                      <a:pPr marL="687705">
                        <a:lnSpc>
                          <a:spcPts val="1810"/>
                        </a:lnSpc>
                        <a:tabLst>
                          <a:tab pos="1236345" algn="l"/>
                        </a:tabLst>
                      </a:pPr>
                      <a:r>
                        <a:rPr sz="1800" spc="-25" dirty="0">
                          <a:latin typeface="Cambria Math"/>
                          <a:cs typeface="Cambria Math"/>
                        </a:rPr>
                        <a:t>𝑣</a:t>
                      </a:r>
                      <a:r>
                        <a:rPr sz="1950" baseline="-17094" dirty="0">
                          <a:latin typeface="Cambria Math"/>
                          <a:cs typeface="Cambria Math"/>
                        </a:rPr>
                        <a:t>𝑡  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𝑗	=</a:t>
                      </a:r>
                      <a:r>
                        <a:rPr sz="1800" spc="10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950" spc="44" baseline="-47008" dirty="0">
                          <a:latin typeface="Cambria Math"/>
                          <a:cs typeface="Cambria Math"/>
                        </a:rPr>
                        <a:t>$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m</a:t>
                      </a:r>
                      <a:r>
                        <a:rPr sz="1800" spc="-5" dirty="0">
                          <a:latin typeface="Cambria Math"/>
                          <a:cs typeface="Cambria Math"/>
                        </a:rPr>
                        <a:t>a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x </a:t>
                      </a:r>
                      <a:r>
                        <a:rPr sz="1800" spc="-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spc="-25" dirty="0">
                          <a:latin typeface="Cambria Math"/>
                          <a:cs typeface="Cambria Math"/>
                        </a:rPr>
                        <a:t>𝑣</a:t>
                      </a:r>
                      <a:r>
                        <a:rPr sz="1950" spc="52" baseline="-17094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1950" baseline="-17094" dirty="0">
                          <a:latin typeface="Cambria Math"/>
                          <a:cs typeface="Cambria Math"/>
                        </a:rPr>
                        <a:t>)&amp;  </a:t>
                      </a:r>
                      <a:r>
                        <a:rPr sz="1950" spc="-44" baseline="-17094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𝑖 </a:t>
                      </a:r>
                      <a:r>
                        <a:rPr sz="1800" spc="1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spc="-5" dirty="0">
                          <a:latin typeface="Cambria Math"/>
                          <a:cs typeface="Cambria Math"/>
                        </a:rPr>
                        <a:t>𝑎</a:t>
                      </a:r>
                      <a:r>
                        <a:rPr sz="1950" spc="7" baseline="-17094" dirty="0">
                          <a:latin typeface="Cambria Math"/>
                          <a:cs typeface="Cambria Math"/>
                        </a:rPr>
                        <a:t>$</a:t>
                      </a:r>
                      <a:r>
                        <a:rPr sz="1950" baseline="-17094" dirty="0">
                          <a:latin typeface="Cambria Math"/>
                          <a:cs typeface="Cambria Math"/>
                        </a:rPr>
                        <a:t>*</a:t>
                      </a:r>
                      <a:r>
                        <a:rPr sz="1950" spc="-247" baseline="-17094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spc="-215" dirty="0">
                          <a:latin typeface="Cambria Math"/>
                          <a:cs typeface="Cambria Math"/>
                        </a:rPr>
                        <a:t>𝑏</a:t>
                      </a:r>
                      <a:r>
                        <a:rPr sz="1950" spc="179" baseline="-17094" dirty="0">
                          <a:latin typeface="Cambria Math"/>
                          <a:cs typeface="Cambria Math"/>
                        </a:rPr>
                        <a:t>*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(</a:t>
                      </a:r>
                      <a:r>
                        <a:rPr sz="1800" spc="-55" dirty="0">
                          <a:latin typeface="Cambria Math"/>
                          <a:cs typeface="Cambria Math"/>
                        </a:rPr>
                        <a:t>𝑜</a:t>
                      </a:r>
                      <a:r>
                        <a:rPr sz="1950" spc="165" baseline="-17094" dirty="0">
                          <a:latin typeface="Cambria Math"/>
                          <a:cs typeface="Cambria Math"/>
                        </a:rPr>
                        <a:t>𝑡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)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  <a:p>
                      <a:pPr marL="1535430">
                        <a:lnSpc>
                          <a:spcPts val="1280"/>
                        </a:lnSpc>
                      </a:pPr>
                      <a:r>
                        <a:rPr sz="1300" spc="-80" dirty="0">
                          <a:latin typeface="Cambria Math"/>
                          <a:cs typeface="Cambria Math"/>
                        </a:rPr>
                        <a:t>%&amp;…𝑁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  <a:p>
                      <a:pPr marL="467359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10" dirty="0">
                          <a:latin typeface="Cambria"/>
                          <a:cs typeface="Cambria"/>
                        </a:rPr>
                        <a:t>сохраняем</a:t>
                      </a:r>
                      <a:r>
                        <a:rPr sz="18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лучший</a:t>
                      </a:r>
                      <a:r>
                        <a:rPr sz="18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тег</a:t>
                      </a:r>
                      <a:r>
                        <a:rPr sz="18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-10" dirty="0">
                          <a:latin typeface="Cambria"/>
                          <a:cs typeface="Cambria"/>
                        </a:rPr>
                        <a:t>(backpointer)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65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2801" y="5206681"/>
            <a:ext cx="236049" cy="2117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48236" y="5206681"/>
            <a:ext cx="229826" cy="2117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44007" y="2789062"/>
            <a:ext cx="4097568" cy="236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913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spc="5" dirty="0">
                          <a:latin typeface="Cambria"/>
                          <a:cs typeface="Cambria"/>
                        </a:rPr>
                        <a:t>Алгоритм</a:t>
                      </a:r>
                      <a:r>
                        <a:rPr sz="4800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5" dirty="0">
                          <a:latin typeface="Cambria"/>
                          <a:cs typeface="Cambria"/>
                        </a:rPr>
                        <a:t>Витерби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66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6571" y="1714263"/>
            <a:ext cx="5890854" cy="4517395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079311"/>
              </p:ext>
            </p:extLst>
          </p:nvPr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lang="ru-RU" sz="4800" spc="-5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ВИДЕО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3100" dirty="0">
                        <a:latin typeface="Times New Roman"/>
                        <a:cs typeface="Times New Roman"/>
                      </a:endParaRPr>
                    </a:p>
                    <a:p>
                      <a:pPr marL="735330" marR="857250">
                        <a:lnSpc>
                          <a:spcPct val="100000"/>
                        </a:lnSpc>
                      </a:pPr>
                      <a:r>
                        <a:rPr sz="2400" u="sng" spc="-10" dirty="0">
                          <a:solidFill>
                            <a:srgbClr val="8F9954"/>
                          </a:solidFill>
                          <a:uFill>
                            <a:solidFill>
                              <a:srgbClr val="8F9954"/>
                            </a:solidFill>
                          </a:uFill>
                          <a:latin typeface="Cambria"/>
                          <a:cs typeface="Cambria"/>
                        </a:rPr>
                        <a:t>https://colab.research.google.com/drive/1wMkEJTvX </a:t>
                      </a:r>
                      <a:r>
                        <a:rPr sz="2400" spc="-515" dirty="0">
                          <a:solidFill>
                            <a:srgbClr val="8F9954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u="sng" spc="-10" dirty="0">
                          <a:solidFill>
                            <a:srgbClr val="8F9954"/>
                          </a:solidFill>
                          <a:uFill>
                            <a:solidFill>
                              <a:srgbClr val="8F9954"/>
                            </a:solidFill>
                          </a:uFill>
                          <a:latin typeface="Cambria"/>
                          <a:cs typeface="Cambria"/>
                        </a:rPr>
                        <a:t>wrWQg9D6ekqV2iNWEQMD_EiH?usp=sharing</a:t>
                      </a:r>
                      <a:endParaRPr sz="24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68</a:t>
                      </a:r>
                      <a:endParaRPr sz="1200" dirty="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63212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spc="-15" dirty="0">
                          <a:latin typeface="Cambria"/>
                          <a:cs typeface="Cambria"/>
                        </a:rPr>
                        <a:t>Другие </a:t>
                      </a:r>
                      <a:r>
                        <a:rPr sz="4800" spc="-25" dirty="0">
                          <a:latin typeface="Cambria"/>
                          <a:cs typeface="Cambria"/>
                        </a:rPr>
                        <a:t>модели</a:t>
                      </a:r>
                      <a:r>
                        <a:rPr sz="48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4800" dirty="0">
                          <a:latin typeface="Cambria"/>
                          <a:cs typeface="Cambria"/>
                        </a:rPr>
                        <a:t>теггинга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  <a:p>
                      <a:pPr marL="1078230" indent="-343535">
                        <a:lnSpc>
                          <a:spcPct val="100000"/>
                        </a:lnSpc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  <a:tab pos="1078865" algn="l"/>
                        </a:tabLst>
                      </a:pPr>
                      <a:r>
                        <a:rPr sz="2400" spc="-15" dirty="0">
                          <a:latin typeface="Cambria"/>
                          <a:cs typeface="Cambria"/>
                        </a:rPr>
                        <a:t>3gram</a:t>
                      </a:r>
                      <a:r>
                        <a:rPr sz="24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HMM </a:t>
                      </a:r>
                      <a:r>
                        <a:rPr sz="2400" spc="-10" dirty="0">
                          <a:latin typeface="Cambria"/>
                          <a:cs typeface="Cambria"/>
                        </a:rPr>
                        <a:t>(2-order</a:t>
                      </a:r>
                      <a:r>
                        <a:rPr sz="24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assumption)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1078230" indent="-343535">
                        <a:lnSpc>
                          <a:spcPct val="100000"/>
                        </a:lnSpc>
                        <a:spcBef>
                          <a:spcPts val="2014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  <a:tab pos="1078865" algn="l"/>
                        </a:tabLst>
                      </a:pPr>
                      <a:r>
                        <a:rPr sz="2400" spc="-5" dirty="0">
                          <a:latin typeface="Cambria"/>
                          <a:cs typeface="Cambria"/>
                        </a:rPr>
                        <a:t>maximum</a:t>
                      </a:r>
                      <a:r>
                        <a:rPr sz="24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5" dirty="0">
                          <a:latin typeface="Cambria"/>
                          <a:cs typeface="Cambria"/>
                        </a:rPr>
                        <a:t>entropy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20" dirty="0">
                          <a:latin typeface="Cambria"/>
                          <a:cs typeface="Cambria"/>
                        </a:rPr>
                        <a:t>Markov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model –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 MEMM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 tagger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1078230" indent="-343535">
                        <a:lnSpc>
                          <a:spcPct val="100000"/>
                        </a:lnSpc>
                        <a:spcBef>
                          <a:spcPts val="2020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  <a:tab pos="1078865" algn="l"/>
                        </a:tabLst>
                      </a:pPr>
                      <a:r>
                        <a:rPr sz="2400" spc="-5" dirty="0">
                          <a:latin typeface="Cambria"/>
                          <a:cs typeface="Cambria"/>
                        </a:rPr>
                        <a:t>Conditional</a:t>
                      </a:r>
                      <a:r>
                        <a:rPr sz="24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Random Fields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 –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 CRF</a:t>
                      </a:r>
                      <a:r>
                        <a:rPr sz="24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taggers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1078230" indent="-343535">
                        <a:lnSpc>
                          <a:spcPct val="100000"/>
                        </a:lnSpc>
                        <a:spcBef>
                          <a:spcPts val="2014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  <a:tab pos="1078865" algn="l"/>
                        </a:tabLst>
                      </a:pPr>
                      <a:r>
                        <a:rPr sz="2400" spc="-15" dirty="0">
                          <a:latin typeface="Cambria"/>
                          <a:cs typeface="Cambria"/>
                        </a:rPr>
                        <a:t>Recurrent</a:t>
                      </a:r>
                      <a:r>
                        <a:rPr sz="2400" spc="-10" dirty="0">
                          <a:latin typeface="Cambria"/>
                          <a:cs typeface="Cambria"/>
                        </a:rPr>
                        <a:t> neural network</a:t>
                      </a:r>
                      <a:r>
                        <a:rPr sz="24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–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 RNN taggers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1078230" indent="-343535">
                        <a:lnSpc>
                          <a:spcPct val="100000"/>
                        </a:lnSpc>
                        <a:spcBef>
                          <a:spcPts val="2039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  <a:tab pos="1078865" algn="l"/>
                        </a:tabLst>
                      </a:pPr>
                      <a:r>
                        <a:rPr sz="2400" spc="-15" dirty="0">
                          <a:latin typeface="Cambria"/>
                          <a:cs typeface="Cambria"/>
                        </a:rPr>
                        <a:t>BiLSTM 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taggers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1078230" indent="-343535">
                        <a:lnSpc>
                          <a:spcPct val="100000"/>
                        </a:lnSpc>
                        <a:spcBef>
                          <a:spcPts val="1920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  <a:tab pos="1078865" algn="l"/>
                        </a:tabLst>
                      </a:pPr>
                      <a:r>
                        <a:rPr sz="2400" dirty="0">
                          <a:latin typeface="Cambria"/>
                          <a:cs typeface="Cambria"/>
                        </a:rPr>
                        <a:t>…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67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60667" y="2590800"/>
          <a:ext cx="8622665" cy="67287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lang="ru-RU" sz="4800" dirty="0">
                          <a:latin typeface="Cambria"/>
                          <a:cs typeface="Cambria"/>
                        </a:rPr>
                        <a:t>Др. способы применения нейросетей к нашим задачам</a:t>
                      </a:r>
                      <a:endParaRPr sz="4800" dirty="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400" dirty="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67</a:t>
                      </a:r>
                      <a:endParaRPr sz="1200" dirty="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61793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427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R="720725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RNN-LM</a:t>
                      </a:r>
                      <a:r>
                        <a:rPr sz="4800" spc="-3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800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(1)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R="1426845" algn="r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1107440" algn="l"/>
                          <a:tab pos="2194560" algn="l"/>
                          <a:tab pos="3308985" algn="l"/>
                          <a:tab pos="4396740" algn="l"/>
                          <a:tab pos="5483225" algn="l"/>
                          <a:tab pos="6586855" algn="l"/>
                        </a:tabLst>
                      </a:pPr>
                      <a:r>
                        <a:rPr sz="2700" spc="-7" baseline="-15432" dirty="0">
                          <a:latin typeface="Cambria"/>
                          <a:cs typeface="Cambria"/>
                        </a:rPr>
                        <a:t>h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(0)	</a:t>
                      </a:r>
                      <a:r>
                        <a:rPr sz="2700" spc="-7" baseline="-15432" dirty="0">
                          <a:latin typeface="Cambria"/>
                          <a:cs typeface="Cambria"/>
                        </a:rPr>
                        <a:t>h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(1)	</a:t>
                      </a:r>
                      <a:r>
                        <a:rPr sz="2700" spc="-7" baseline="-15432" dirty="0">
                          <a:latin typeface="Cambria"/>
                          <a:cs typeface="Cambria"/>
                        </a:rPr>
                        <a:t>h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(2)	</a:t>
                      </a:r>
                      <a:r>
                        <a:rPr sz="2700" spc="-7" baseline="-23148" dirty="0">
                          <a:latin typeface="Cambria"/>
                          <a:cs typeface="Cambria"/>
                        </a:rPr>
                        <a:t>h</a:t>
                      </a:r>
                      <a:r>
                        <a:rPr sz="1800" spc="-7" baseline="-11574" dirty="0">
                          <a:latin typeface="Cambria"/>
                          <a:cs typeface="Cambria"/>
                        </a:rPr>
                        <a:t>(3)	</a:t>
                      </a:r>
                      <a:r>
                        <a:rPr sz="2700" spc="-7" baseline="-23148" dirty="0">
                          <a:latin typeface="Cambria"/>
                          <a:cs typeface="Cambria"/>
                        </a:rPr>
                        <a:t>h</a:t>
                      </a:r>
                      <a:r>
                        <a:rPr sz="1800" spc="-7" baseline="-11574" dirty="0">
                          <a:latin typeface="Cambria"/>
                          <a:cs typeface="Cambria"/>
                        </a:rPr>
                        <a:t>(4)	</a:t>
                      </a:r>
                      <a:r>
                        <a:rPr sz="2700" spc="-7" baseline="-23148" dirty="0">
                          <a:latin typeface="Cambria"/>
                          <a:cs typeface="Cambria"/>
                        </a:rPr>
                        <a:t>h</a:t>
                      </a:r>
                      <a:r>
                        <a:rPr sz="1800" spc="-7" baseline="-11574" dirty="0">
                          <a:latin typeface="Cambria"/>
                          <a:cs typeface="Cambria"/>
                        </a:rPr>
                        <a:t>(5)	</a:t>
                      </a:r>
                      <a:r>
                        <a:rPr sz="2700" spc="-7" baseline="-15432" dirty="0">
                          <a:latin typeface="Cambria"/>
                          <a:cs typeface="Cambria"/>
                        </a:rPr>
                        <a:t>h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(6)</a:t>
                      </a:r>
                      <a:endParaRPr sz="1200">
                        <a:latin typeface="Cambria"/>
                        <a:cs typeface="Cambri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  <a:p>
                      <a:pPr marR="1412240" algn="r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1164590" algn="l"/>
                          <a:tab pos="2085339" algn="l"/>
                          <a:tab pos="3121660" algn="l"/>
                          <a:tab pos="4424045" algn="l"/>
                          <a:tab pos="5488940" algn="l"/>
                        </a:tabLst>
                      </a:pPr>
                      <a:r>
                        <a:rPr sz="2400" spc="-5" dirty="0">
                          <a:latin typeface="Cambria"/>
                          <a:cs typeface="Cambria"/>
                        </a:rPr>
                        <a:t>The	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cat	slept	</a:t>
                      </a:r>
                      <a:r>
                        <a:rPr sz="2400" spc="-10" dirty="0">
                          <a:latin typeface="Cambria"/>
                          <a:cs typeface="Cambria"/>
                        </a:rPr>
                        <a:t>quietly	</a:t>
                      </a:r>
                      <a:r>
                        <a:rPr sz="2400" dirty="0">
                          <a:latin typeface="Cambria"/>
                          <a:cs typeface="Cambria"/>
                        </a:rPr>
                        <a:t>on	</a:t>
                      </a:r>
                      <a:r>
                        <a:rPr sz="2400" spc="-5" dirty="0">
                          <a:latin typeface="Cambria"/>
                          <a:cs typeface="Cambria"/>
                        </a:rPr>
                        <a:t>the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5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2256" y="4516492"/>
            <a:ext cx="2681020" cy="148045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59652" y="4516493"/>
            <a:ext cx="2681020" cy="148045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22429" y="963041"/>
            <a:ext cx="2182924" cy="200545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462380" y="2968491"/>
            <a:ext cx="7022465" cy="1548130"/>
            <a:chOff x="462380" y="2968491"/>
            <a:chExt cx="7022465" cy="154813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110" y="2968491"/>
              <a:ext cx="6584477" cy="15480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2380" y="2968493"/>
              <a:ext cx="437731" cy="11553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09310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RNN-LM</a:t>
                      </a:r>
                      <a:r>
                        <a:rPr sz="4800" spc="-2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8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(2)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  <a:p>
                      <a:pPr marL="1078230" indent="-343535">
                        <a:lnSpc>
                          <a:spcPct val="100000"/>
                        </a:lnSpc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  <a:tab pos="1078865" algn="l"/>
                        </a:tabLst>
                      </a:pPr>
                      <a:r>
                        <a:rPr sz="2400" spc="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Каждое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слово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превращаем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в</a:t>
                      </a:r>
                      <a:r>
                        <a:rPr sz="2400" spc="-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вектор</a:t>
                      </a:r>
                      <a:r>
                        <a:rPr sz="2400" spc="-2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305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𝑒</a:t>
                      </a:r>
                      <a:r>
                        <a:rPr sz="2700" spc="457" baseline="-15432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!</a:t>
                      </a:r>
                      <a:r>
                        <a:rPr sz="2100" spc="457" baseline="-33730" dirty="0">
                          <a:solidFill>
                            <a:srgbClr val="0D0D0D"/>
                          </a:solidFill>
                          <a:latin typeface="Cambria Math"/>
                          <a:cs typeface="Cambria Math"/>
                        </a:rPr>
                        <a:t>𝑡</a:t>
                      </a:r>
                      <a:endParaRPr sz="2100" baseline="-33730">
                        <a:latin typeface="Cambria Math"/>
                        <a:cs typeface="Cambria Math"/>
                      </a:endParaRPr>
                    </a:p>
                    <a:p>
                      <a:pPr marL="1078230" indent="-343535">
                        <a:lnSpc>
                          <a:spcPct val="100000"/>
                        </a:lnSpc>
                        <a:spcBef>
                          <a:spcPts val="2330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  <a:tab pos="1078865" algn="l"/>
                        </a:tabLst>
                      </a:pP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Скрытый</a:t>
                      </a:r>
                      <a:r>
                        <a:rPr sz="2400" spc="-4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слой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2080260">
                        <a:lnSpc>
                          <a:spcPts val="2635"/>
                        </a:lnSpc>
                        <a:spcBef>
                          <a:spcPts val="1600"/>
                        </a:spcBef>
                        <a:tabLst>
                          <a:tab pos="5395595" algn="l"/>
                        </a:tabLst>
                      </a:pPr>
                      <a:r>
                        <a:rPr sz="2600" i="1" spc="-110" dirty="0">
                          <a:latin typeface="Cambria"/>
                          <a:cs typeface="Cambria"/>
                        </a:rPr>
                        <a:t>h</a:t>
                      </a:r>
                      <a:r>
                        <a:rPr sz="2250" spc="52" baseline="44444" dirty="0">
                          <a:latin typeface="Cambria"/>
                          <a:cs typeface="Cambria"/>
                        </a:rPr>
                        <a:t>(</a:t>
                      </a:r>
                      <a:r>
                        <a:rPr sz="2250" i="1" baseline="44444" dirty="0">
                          <a:latin typeface="Cambria"/>
                          <a:cs typeface="Cambria"/>
                        </a:rPr>
                        <a:t>t</a:t>
                      </a:r>
                      <a:r>
                        <a:rPr sz="2250" i="1" spc="-120" baseline="44444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50" baseline="44444" dirty="0">
                          <a:latin typeface="Cambria"/>
                          <a:cs typeface="Cambria"/>
                        </a:rPr>
                        <a:t>) </a:t>
                      </a:r>
                      <a:r>
                        <a:rPr sz="2250" spc="-89" baseline="44444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600" dirty="0">
                          <a:latin typeface="Symbol"/>
                          <a:cs typeface="Symbol"/>
                        </a:rPr>
                        <a:t></a:t>
                      </a:r>
                      <a:r>
                        <a:rPr sz="2600" spc="-3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50" dirty="0">
                          <a:latin typeface="Symbol"/>
                          <a:cs typeface="Symbol"/>
                        </a:rPr>
                        <a:t></a:t>
                      </a:r>
                      <a:r>
                        <a:rPr sz="2650" spc="-3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spc="-85" dirty="0">
                          <a:latin typeface="Cambria"/>
                          <a:cs typeface="Cambria"/>
                        </a:rPr>
                        <a:t>(</a:t>
                      </a:r>
                      <a:r>
                        <a:rPr sz="2600" i="1" dirty="0">
                          <a:latin typeface="Cambria"/>
                          <a:cs typeface="Cambria"/>
                        </a:rPr>
                        <a:t>W</a:t>
                      </a:r>
                      <a:r>
                        <a:rPr sz="2600" i="1" spc="9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600" i="1" spc="-110" dirty="0">
                          <a:latin typeface="Cambria"/>
                          <a:cs typeface="Cambria"/>
                        </a:rPr>
                        <a:t>h</a:t>
                      </a:r>
                      <a:r>
                        <a:rPr sz="2250" spc="52" baseline="44444" dirty="0">
                          <a:latin typeface="Cambria"/>
                          <a:cs typeface="Cambria"/>
                        </a:rPr>
                        <a:t>(</a:t>
                      </a:r>
                      <a:r>
                        <a:rPr sz="2250" i="1" baseline="44444" dirty="0">
                          <a:latin typeface="Cambria"/>
                          <a:cs typeface="Cambria"/>
                        </a:rPr>
                        <a:t>t</a:t>
                      </a:r>
                      <a:r>
                        <a:rPr sz="2250" i="1" spc="-277" baseline="44444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50" spc="-60" baseline="44444" dirty="0">
                          <a:latin typeface="Symbol"/>
                          <a:cs typeface="Symbol"/>
                        </a:rPr>
                        <a:t></a:t>
                      </a:r>
                      <a:r>
                        <a:rPr sz="2250" spc="89" baseline="44444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2250" baseline="44444" dirty="0">
                          <a:latin typeface="Cambria"/>
                          <a:cs typeface="Cambria"/>
                        </a:rPr>
                        <a:t>)</a:t>
                      </a:r>
                      <a:r>
                        <a:rPr sz="2250" spc="240" baseline="44444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600" dirty="0">
                          <a:latin typeface="Symbol"/>
                          <a:cs typeface="Symbol"/>
                        </a:rPr>
                        <a:t></a:t>
                      </a:r>
                      <a:r>
                        <a:rPr sz="2600" spc="-409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i="1" dirty="0">
                          <a:latin typeface="Cambria"/>
                          <a:cs typeface="Cambria"/>
                        </a:rPr>
                        <a:t>W</a:t>
                      </a:r>
                      <a:r>
                        <a:rPr sz="2600" i="1" spc="6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600" i="1" dirty="0">
                          <a:latin typeface="Cambria"/>
                          <a:cs typeface="Cambria"/>
                        </a:rPr>
                        <a:t>e	</a:t>
                      </a:r>
                      <a:r>
                        <a:rPr sz="2600" dirty="0">
                          <a:latin typeface="Symbol"/>
                          <a:cs typeface="Symbol"/>
                        </a:rPr>
                        <a:t></a:t>
                      </a:r>
                      <a:r>
                        <a:rPr sz="2600" spc="-3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i="1" dirty="0">
                          <a:latin typeface="Cambria"/>
                          <a:cs typeface="Cambria"/>
                        </a:rPr>
                        <a:t>b </a:t>
                      </a:r>
                      <a:r>
                        <a:rPr sz="2600" i="1" spc="-26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600" dirty="0">
                          <a:latin typeface="Cambria"/>
                          <a:cs typeface="Cambria"/>
                        </a:rPr>
                        <a:t>)</a:t>
                      </a:r>
                      <a:endParaRPr sz="2600">
                        <a:latin typeface="Cambria"/>
                        <a:cs typeface="Cambria"/>
                      </a:endParaRPr>
                    </a:p>
                    <a:p>
                      <a:pPr marL="3437890">
                        <a:lnSpc>
                          <a:spcPts val="1255"/>
                        </a:lnSpc>
                        <a:tabLst>
                          <a:tab pos="4712335" algn="l"/>
                          <a:tab pos="4963160" algn="l"/>
                          <a:tab pos="5770880" algn="l"/>
                        </a:tabLst>
                      </a:pPr>
                      <a:r>
                        <a:rPr sz="1500" i="1" spc="5" dirty="0">
                          <a:latin typeface="Cambria"/>
                          <a:cs typeface="Cambria"/>
                        </a:rPr>
                        <a:t>h	e	</a:t>
                      </a:r>
                      <a:r>
                        <a:rPr sz="1500" i="1" spc="-15" dirty="0">
                          <a:latin typeface="Cambria"/>
                          <a:cs typeface="Cambria"/>
                        </a:rPr>
                        <a:t>w</a:t>
                      </a:r>
                      <a:r>
                        <a:rPr sz="1650" i="1" spc="-22" baseline="-30303" dirty="0">
                          <a:latin typeface="Cambria"/>
                          <a:cs typeface="Cambria"/>
                        </a:rPr>
                        <a:t>t</a:t>
                      </a:r>
                      <a:r>
                        <a:rPr sz="1650" i="1" spc="-209" baseline="-30303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50" spc="-30" baseline="-30303" dirty="0">
                          <a:latin typeface="Symbol"/>
                          <a:cs typeface="Symbol"/>
                        </a:rPr>
                        <a:t></a:t>
                      </a:r>
                      <a:r>
                        <a:rPr sz="1650" spc="-30" baseline="-30303" dirty="0">
                          <a:latin typeface="Cambria"/>
                          <a:cs typeface="Cambria"/>
                        </a:rPr>
                        <a:t>1	</a:t>
                      </a:r>
                      <a:r>
                        <a:rPr sz="1500" spc="10" dirty="0">
                          <a:latin typeface="Cambria"/>
                          <a:cs typeface="Cambria"/>
                        </a:rPr>
                        <a:t>1</a:t>
                      </a:r>
                      <a:endParaRPr sz="1500">
                        <a:latin typeface="Cambria"/>
                        <a:cs typeface="Cambria"/>
                      </a:endParaRPr>
                    </a:p>
                    <a:p>
                      <a:pPr marL="1078230" indent="-343535">
                        <a:lnSpc>
                          <a:spcPct val="100000"/>
                        </a:lnSpc>
                        <a:spcBef>
                          <a:spcPts val="1330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  <a:tab pos="1078865" algn="l"/>
                        </a:tabLst>
                      </a:pPr>
                      <a:r>
                        <a:rPr sz="2400" spc="-2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Выходное</a:t>
                      </a:r>
                      <a:r>
                        <a:rPr sz="2400" spc="-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распределение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2142490">
                        <a:lnSpc>
                          <a:spcPts val="2885"/>
                        </a:lnSpc>
                        <a:spcBef>
                          <a:spcPts val="1950"/>
                        </a:spcBef>
                        <a:tabLst>
                          <a:tab pos="2501900" algn="l"/>
                        </a:tabLst>
                      </a:pPr>
                      <a:r>
                        <a:rPr sz="2900" i="1" spc="-1295" dirty="0">
                          <a:latin typeface="Cambria"/>
                          <a:cs typeface="Cambria"/>
                        </a:rPr>
                        <a:t>y</a:t>
                      </a:r>
                      <a:r>
                        <a:rPr sz="4350" baseline="33524" dirty="0">
                          <a:latin typeface="Lucida Sans Unicode"/>
                          <a:cs typeface="Lucida Sans Unicode"/>
                        </a:rPr>
                        <a:t>⌢	</a:t>
                      </a:r>
                      <a:r>
                        <a:rPr sz="2900" dirty="0">
                          <a:latin typeface="Symbol"/>
                          <a:cs typeface="Symbol"/>
                        </a:rPr>
                        <a:t></a:t>
                      </a:r>
                      <a:r>
                        <a:rPr sz="2900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900" i="1" spc="-20" dirty="0">
                          <a:latin typeface="Cambria"/>
                          <a:cs typeface="Cambria"/>
                        </a:rPr>
                        <a:t>so</a:t>
                      </a:r>
                      <a:r>
                        <a:rPr sz="2900" i="1" spc="-5" dirty="0">
                          <a:latin typeface="Cambria"/>
                          <a:cs typeface="Cambria"/>
                        </a:rPr>
                        <a:t>f</a:t>
                      </a:r>
                      <a:r>
                        <a:rPr sz="2900" i="1" dirty="0">
                          <a:latin typeface="Cambria"/>
                          <a:cs typeface="Cambria"/>
                        </a:rPr>
                        <a:t>t</a:t>
                      </a:r>
                      <a:r>
                        <a:rPr sz="2900" i="1" spc="-229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900" spc="-60" dirty="0">
                          <a:latin typeface="Cambria"/>
                          <a:cs typeface="Cambria"/>
                        </a:rPr>
                        <a:t>m</a:t>
                      </a:r>
                      <a:r>
                        <a:rPr sz="2900" spc="-30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2900" spc="-15" dirty="0">
                          <a:latin typeface="Cambria"/>
                          <a:cs typeface="Cambria"/>
                        </a:rPr>
                        <a:t>x</a:t>
                      </a:r>
                      <a:r>
                        <a:rPr sz="2900" spc="-95" dirty="0">
                          <a:latin typeface="Cambria"/>
                          <a:cs typeface="Cambria"/>
                        </a:rPr>
                        <a:t>(</a:t>
                      </a:r>
                      <a:r>
                        <a:rPr sz="2900" i="1" spc="-25" dirty="0">
                          <a:latin typeface="Cambria"/>
                          <a:cs typeface="Cambria"/>
                        </a:rPr>
                        <a:t>U</a:t>
                      </a:r>
                      <a:r>
                        <a:rPr sz="2900" i="1" spc="-120" dirty="0">
                          <a:latin typeface="Cambria"/>
                          <a:cs typeface="Cambria"/>
                        </a:rPr>
                        <a:t>h</a:t>
                      </a:r>
                      <a:r>
                        <a:rPr sz="2475" spc="60" baseline="43771" dirty="0">
                          <a:latin typeface="Cambria"/>
                          <a:cs typeface="Cambria"/>
                        </a:rPr>
                        <a:t>(</a:t>
                      </a:r>
                      <a:r>
                        <a:rPr sz="2475" i="1" baseline="43771" dirty="0">
                          <a:latin typeface="Cambria"/>
                          <a:cs typeface="Cambria"/>
                        </a:rPr>
                        <a:t>t</a:t>
                      </a:r>
                      <a:r>
                        <a:rPr sz="2475" i="1" spc="-127" baseline="43771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75" baseline="43771" dirty="0">
                          <a:latin typeface="Cambria"/>
                          <a:cs typeface="Cambria"/>
                        </a:rPr>
                        <a:t>) </a:t>
                      </a:r>
                      <a:r>
                        <a:rPr sz="2475" spc="-277" baseline="43771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900" dirty="0">
                          <a:latin typeface="Symbol"/>
                          <a:cs typeface="Symbol"/>
                        </a:rPr>
                        <a:t></a:t>
                      </a:r>
                      <a:r>
                        <a:rPr sz="2900" spc="-3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900" i="1" dirty="0">
                          <a:latin typeface="Cambria"/>
                          <a:cs typeface="Cambria"/>
                        </a:rPr>
                        <a:t>b </a:t>
                      </a:r>
                      <a:r>
                        <a:rPr sz="2900" i="1" spc="-30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900" dirty="0">
                          <a:latin typeface="Cambria"/>
                          <a:cs typeface="Cambria"/>
                        </a:rPr>
                        <a:t>)</a:t>
                      </a:r>
                      <a:endParaRPr sz="2900">
                        <a:latin typeface="Cambria"/>
                        <a:cs typeface="Cambria"/>
                      </a:endParaRPr>
                    </a:p>
                    <a:p>
                      <a:pPr marL="2313940">
                        <a:lnSpc>
                          <a:spcPts val="1385"/>
                        </a:lnSpc>
                        <a:tabLst>
                          <a:tab pos="5346700" algn="l"/>
                        </a:tabLst>
                      </a:pPr>
                      <a:r>
                        <a:rPr sz="1650" i="1" spc="5" dirty="0">
                          <a:latin typeface="Cambria"/>
                          <a:cs typeface="Cambria"/>
                        </a:rPr>
                        <a:t>t	</a:t>
                      </a:r>
                      <a:r>
                        <a:rPr sz="1650" spc="15" dirty="0">
                          <a:latin typeface="Cambria"/>
                          <a:cs typeface="Cambria"/>
                        </a:rPr>
                        <a:t>2</a:t>
                      </a:r>
                      <a:endParaRPr sz="165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6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17880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spc="-6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Улучшения</a:t>
                      </a:r>
                      <a:r>
                        <a:rPr sz="4800" spc="-2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RNN-LM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  <a:p>
                      <a:pPr marL="1078230" marR="1494155" indent="-342900">
                        <a:lnSpc>
                          <a:spcPct val="100800"/>
                        </a:lnSpc>
                        <a:spcBef>
                          <a:spcPts val="5"/>
                        </a:spcBef>
                        <a:buClr>
                          <a:srgbClr val="404040"/>
                        </a:buClr>
                        <a:buFont typeface="Arial MT"/>
                        <a:buChar char="•"/>
                        <a:tabLst>
                          <a:tab pos="1078230" algn="l"/>
                          <a:tab pos="1078865" algn="l"/>
                        </a:tabLst>
                      </a:pP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Снова дистантные зависимости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–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проблема </a:t>
                      </a:r>
                      <a:r>
                        <a:rPr sz="2400" spc="-5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затухающего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градиента (</a:t>
                      </a:r>
                      <a:r>
                        <a:rPr sz="2400" i="1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vanishing</a:t>
                      </a:r>
                      <a:r>
                        <a:rPr sz="2400" i="1" spc="-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i="1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gradient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)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970280" indent="-235585">
                        <a:lnSpc>
                          <a:spcPct val="100000"/>
                        </a:lnSpc>
                        <a:spcBef>
                          <a:spcPts val="2014"/>
                        </a:spcBef>
                        <a:buChar char="&gt;"/>
                        <a:tabLst>
                          <a:tab pos="970915" algn="l"/>
                        </a:tabLst>
                      </a:pPr>
                      <a:r>
                        <a:rPr sz="2400" spc="-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LSTM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–</a:t>
                      </a:r>
                      <a:r>
                        <a:rPr sz="2400" spc="-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Long</a:t>
                      </a:r>
                      <a:r>
                        <a:rPr sz="2400" spc="-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Short</a:t>
                      </a:r>
                      <a:r>
                        <a:rPr sz="2400" spc="-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Term</a:t>
                      </a:r>
                      <a:r>
                        <a:rPr sz="2400" spc="-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Memory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970280" indent="-235585">
                        <a:lnSpc>
                          <a:spcPct val="100000"/>
                        </a:lnSpc>
                        <a:spcBef>
                          <a:spcPts val="2014"/>
                        </a:spcBef>
                        <a:buChar char="&gt;"/>
                        <a:tabLst>
                          <a:tab pos="970915" algn="l"/>
                        </a:tabLst>
                      </a:pPr>
                      <a:r>
                        <a:rPr sz="2400" spc="-2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GRU</a:t>
                      </a:r>
                      <a:r>
                        <a:rPr sz="2400" spc="-2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–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Gated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Recurrent</a:t>
                      </a: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Unit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970280" indent="-235585">
                        <a:lnSpc>
                          <a:spcPct val="100000"/>
                        </a:lnSpc>
                        <a:spcBef>
                          <a:spcPts val="2014"/>
                        </a:spcBef>
                        <a:buChar char="&gt;"/>
                        <a:tabLst>
                          <a:tab pos="970915" algn="l"/>
                        </a:tabLst>
                      </a:pPr>
                      <a:r>
                        <a:rPr sz="2400" spc="-1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Self-Attention</a:t>
                      </a:r>
                      <a:r>
                        <a:rPr sz="2400" spc="-2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(&gt;</a:t>
                      </a:r>
                      <a:r>
                        <a:rPr sz="2400" spc="-20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Transformer)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7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99548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RNN</a:t>
                      </a:r>
                      <a:r>
                        <a:rPr sz="4800" spc="-2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Sequence</a:t>
                      </a:r>
                      <a:r>
                        <a:rPr sz="4800" spc="-1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48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Labeling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8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3846" y="1752600"/>
            <a:ext cx="5842000" cy="3695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D13081-963E-2CFA-68F7-A46E6A1DCFAB}"/>
              </a:ext>
            </a:extLst>
          </p:cNvPr>
          <p:cNvSpPr txBox="1"/>
          <p:nvPr/>
        </p:nvSpPr>
        <p:spPr>
          <a:xfrm>
            <a:off x="6019800" y="1776984"/>
            <a:ext cx="29049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NB! </a:t>
            </a:r>
            <a:r>
              <a:rPr lang="ru-RU" dirty="0"/>
              <a:t>Напрямую не </a:t>
            </a:r>
          </a:p>
          <a:p>
            <a:r>
              <a:rPr lang="ru-RU" dirty="0"/>
              <a:t>Учитываем тег на выходе, </a:t>
            </a:r>
          </a:p>
          <a:p>
            <a:r>
              <a:rPr lang="ru-RU" dirty="0"/>
              <a:t>но считаем, что на скрытом</a:t>
            </a:r>
          </a:p>
          <a:p>
            <a:r>
              <a:rPr lang="ru-RU" dirty="0"/>
              <a:t>слое так поменялись веса, </a:t>
            </a:r>
          </a:p>
          <a:p>
            <a:r>
              <a:rPr lang="ru-RU" dirty="0"/>
              <a:t>что это нам поможет</a:t>
            </a:r>
          </a:p>
        </p:txBody>
      </p:sp>
    </p:spTree>
    <p:extLst>
      <p:ext uri="{BB962C8B-B14F-4D97-AF65-F5344CB8AC3E}">
        <p14:creationId xmlns:p14="http://schemas.microsoft.com/office/powerpoint/2010/main" val="1555429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820715"/>
              </p:ext>
            </p:extLst>
          </p:nvPr>
        </p:nvGraphicFramePr>
        <p:xfrm>
          <a:off x="152400" y="228600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lang="ru-RU" sz="4800" spc="-5" dirty="0">
                          <a:latin typeface="Cambria"/>
                          <a:cs typeface="Cambria"/>
                        </a:rPr>
                        <a:t>Почему </a:t>
                      </a:r>
                      <a:r>
                        <a:rPr lang="en-US" sz="4800" spc="-5" dirty="0">
                          <a:latin typeface="Cambria"/>
                          <a:cs typeface="Cambria"/>
                        </a:rPr>
                        <a:t>Sequence labelling</a:t>
                      </a:r>
                      <a:r>
                        <a:rPr lang="ru-RU" sz="4800" spc="-5" dirty="0">
                          <a:latin typeface="Cambria"/>
                          <a:cs typeface="Cambria"/>
                        </a:rPr>
                        <a:t>?</a:t>
                      </a:r>
                      <a:endParaRPr sz="4800" dirty="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3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18</a:t>
                      </a:r>
                      <a:endParaRPr sz="1200" dirty="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1CEB30B-5A46-3E2C-E140-1537ED2B6A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157"/>
          <a:stretch/>
        </p:blipFill>
        <p:spPr>
          <a:xfrm>
            <a:off x="282388" y="2209800"/>
            <a:ext cx="8470265" cy="300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6134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Sentiment classification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 marR="11430" algn="ctr">
                        <a:lnSpc>
                          <a:spcPct val="100000"/>
                        </a:lnSpc>
                        <a:spcBef>
                          <a:spcPts val="1590"/>
                        </a:spcBef>
                      </a:pPr>
                      <a:r>
                        <a:rPr sz="2000" spc="-15" dirty="0">
                          <a:latin typeface="Cambria"/>
                          <a:cs typeface="Cambria"/>
                        </a:rPr>
                        <a:t>Feature-based</a:t>
                      </a:r>
                      <a:r>
                        <a:rPr sz="2000" spc="-10" dirty="0">
                          <a:latin typeface="Cambria"/>
                          <a:cs typeface="Cambria"/>
                        </a:rPr>
                        <a:t> approach: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T="20193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3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9936" y="2424112"/>
            <a:ext cx="7175538" cy="393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6224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spc="-5" dirty="0">
                          <a:solidFill>
                            <a:srgbClr val="0D0D0D"/>
                          </a:solidFill>
                          <a:latin typeface="Cambria"/>
                          <a:cs typeface="Cambria"/>
                        </a:rPr>
                        <a:t>Sentiment classification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 marR="15240" algn="ctr">
                        <a:lnSpc>
                          <a:spcPct val="100000"/>
                        </a:lnSpc>
                        <a:spcBef>
                          <a:spcPts val="1590"/>
                        </a:spcBef>
                      </a:pPr>
                      <a:r>
                        <a:rPr sz="2000" spc="-5" dirty="0">
                          <a:latin typeface="Cambria"/>
                          <a:cs typeface="Cambria"/>
                        </a:rPr>
                        <a:t>Embedding-based</a:t>
                      </a:r>
                      <a:r>
                        <a:rPr sz="20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000" spc="-10" dirty="0">
                          <a:latin typeface="Cambria"/>
                          <a:cs typeface="Cambria"/>
                        </a:rPr>
                        <a:t>approach: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T="20193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4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3550" y="2424112"/>
            <a:ext cx="7291923" cy="393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918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9681" y="231393"/>
          <a:ext cx="8622665" cy="636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965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4800" spc="-5" dirty="0">
                          <a:solidFill>
                            <a:srgbClr val="404040"/>
                          </a:solidFill>
                          <a:latin typeface="Cambria"/>
                          <a:cs typeface="Cambria"/>
                        </a:rPr>
                        <a:t>Пример</a:t>
                      </a:r>
                      <a:endParaRPr sz="4800">
                        <a:latin typeface="Cambria"/>
                        <a:cs typeface="Cambria"/>
                      </a:endParaRPr>
                    </a:p>
                  </a:txBody>
                  <a:tcPr marL="0" marR="0" marT="29845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76200">
                      <a:solidFill>
                        <a:srgbClr val="CBD2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3100" dirty="0">
                        <a:latin typeface="Times New Roman"/>
                        <a:cs typeface="Times New Roman"/>
                      </a:endParaRPr>
                    </a:p>
                    <a:p>
                      <a:pPr marL="735330" marR="857250">
                        <a:lnSpc>
                          <a:spcPct val="100000"/>
                        </a:lnSpc>
                      </a:pPr>
                      <a:r>
                        <a:rPr sz="2400" u="sng" spc="-10" dirty="0">
                          <a:solidFill>
                            <a:srgbClr val="8F9954"/>
                          </a:solidFill>
                          <a:uFill>
                            <a:solidFill>
                              <a:srgbClr val="8F9954"/>
                            </a:solidFill>
                          </a:uFill>
                          <a:latin typeface="Cambria"/>
                          <a:cs typeface="Cambria"/>
                        </a:rPr>
                        <a:t>https://colab.research.google.com/drive/1wMkEJTvX </a:t>
                      </a:r>
                      <a:r>
                        <a:rPr sz="2400" spc="-515" dirty="0">
                          <a:solidFill>
                            <a:srgbClr val="8F9954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u="sng" spc="-10" dirty="0">
                          <a:solidFill>
                            <a:srgbClr val="8F9954"/>
                          </a:solidFill>
                          <a:uFill>
                            <a:solidFill>
                              <a:srgbClr val="8F9954"/>
                            </a:solidFill>
                          </a:uFill>
                          <a:latin typeface="Cambria"/>
                          <a:cs typeface="Cambria"/>
                        </a:rPr>
                        <a:t>wrWQg9D6ekqV2iNWEQMD_EiH?usp=sharing</a:t>
                      </a:r>
                      <a:endParaRPr sz="24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76200">
                      <a:solidFill>
                        <a:srgbClr val="CBD2D5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3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5" dirty="0">
                          <a:solidFill>
                            <a:srgbClr val="B0BCC1"/>
                          </a:solidFill>
                          <a:latin typeface="Cambria"/>
                          <a:cs typeface="Cambria"/>
                        </a:rPr>
                        <a:t>68</a:t>
                      </a:r>
                      <a:endParaRPr sz="1200" dirty="0">
                        <a:latin typeface="Cambria"/>
                        <a:cs typeface="Cambria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C7C6BC"/>
                      </a:solidFill>
                      <a:prstDash val="solid"/>
                    </a:lnL>
                    <a:lnR w="19050">
                      <a:solidFill>
                        <a:srgbClr val="C7C6BC"/>
                      </a:solidFill>
                      <a:prstDash val="solid"/>
                    </a:lnR>
                    <a:lnT w="19050">
                      <a:solidFill>
                        <a:srgbClr val="C7C6BC"/>
                      </a:solidFill>
                      <a:prstDash val="solid"/>
                    </a:lnT>
                    <a:lnB w="19050">
                      <a:solidFill>
                        <a:srgbClr val="C7C6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98054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479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2085"/>
              </a:spcBef>
            </a:pPr>
            <a:r>
              <a:rPr lang="ru-RU" spc="-5"/>
              <a:t>Проект</a:t>
            </a:r>
            <a:endParaRPr spc="-5" dirty="0"/>
          </a:p>
          <a:p>
            <a:pPr marL="2540" algn="ctr">
              <a:lnSpc>
                <a:spcPct val="100000"/>
              </a:lnSpc>
              <a:spcBef>
                <a:spcPts val="735"/>
              </a:spcBef>
            </a:pPr>
            <a:r>
              <a:rPr sz="2000" dirty="0">
                <a:solidFill>
                  <a:srgbClr val="404040"/>
                </a:solidFill>
              </a:rPr>
              <a:t>Вопросы?</a:t>
            </a:r>
            <a:endParaRPr sz="2000" dirty="0"/>
          </a:p>
        </p:txBody>
      </p:sp>
      <p:sp>
        <p:nvSpPr>
          <p:cNvPr id="3" name="object 3"/>
          <p:cNvSpPr txBox="1"/>
          <p:nvPr/>
        </p:nvSpPr>
        <p:spPr>
          <a:xfrm>
            <a:off x="4475161" y="6388100"/>
            <a:ext cx="1936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B0BCC1"/>
                </a:solidFill>
                <a:latin typeface="Cambria"/>
                <a:cs typeface="Cambria"/>
              </a:rPr>
              <a:t>69</a:t>
            </a:r>
            <a:endParaRPr sz="120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8032425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479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2085"/>
              </a:spcBef>
            </a:pPr>
            <a:r>
              <a:rPr spc="-5" dirty="0"/>
              <a:t>Спасибо!</a:t>
            </a:r>
          </a:p>
          <a:p>
            <a:pPr marL="2540" algn="ctr">
              <a:lnSpc>
                <a:spcPct val="100000"/>
              </a:lnSpc>
              <a:spcBef>
                <a:spcPts val="735"/>
              </a:spcBef>
            </a:pPr>
            <a:r>
              <a:rPr sz="2000" dirty="0">
                <a:solidFill>
                  <a:srgbClr val="404040"/>
                </a:solidFill>
              </a:rPr>
              <a:t>Вопросы?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4475161" y="6388100"/>
            <a:ext cx="1936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B0BCC1"/>
                </a:solidFill>
                <a:latin typeface="Cambria"/>
                <a:cs typeface="Cambria"/>
              </a:rPr>
              <a:t>69</a:t>
            </a:r>
            <a:endParaRPr sz="12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475</TotalTime>
  <Words>3987</Words>
  <Application>Microsoft Office PowerPoint</Application>
  <PresentationFormat>Экран (4:3)</PresentationFormat>
  <Paragraphs>718</Paragraphs>
  <Slides>94</Slides>
  <Notes>0</Notes>
  <HiddenSlides>3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94</vt:i4>
      </vt:variant>
    </vt:vector>
  </HeadingPairs>
  <TitlesOfParts>
    <vt:vector size="107" baseType="lpstr">
      <vt:lpstr>Aptos</vt:lpstr>
      <vt:lpstr>Arial</vt:lpstr>
      <vt:lpstr>Arial MT</vt:lpstr>
      <vt:lpstr>Calibri</vt:lpstr>
      <vt:lpstr>Cambria</vt:lpstr>
      <vt:lpstr>Cambria Math</vt:lpstr>
      <vt:lpstr>Courier New</vt:lpstr>
      <vt:lpstr>Lato</vt:lpstr>
      <vt:lpstr>Lucida Sans Unicode</vt:lpstr>
      <vt:lpstr>Symbol</vt:lpstr>
      <vt:lpstr>Times New Roman</vt:lpstr>
      <vt:lpstr>Wingdings</vt:lpstr>
      <vt:lpstr>Office Theme</vt:lpstr>
      <vt:lpstr>Автоматический  морфологический анализ</vt:lpstr>
      <vt:lpstr>Презентация PowerPoint</vt:lpstr>
      <vt:lpstr>Презентация PowerPoint</vt:lpstr>
      <vt:lpstr>Attention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Universal Dependencies</vt:lpstr>
      <vt:lpstr>Презентация PowerPoint</vt:lpstr>
      <vt:lpstr>Презентация PowerPoint</vt:lpstr>
      <vt:lpstr>Представление разметки (TSV)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+/- rule-based методов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Проект Вопросы?</vt:lpstr>
      <vt:lpstr>Спасибо! Вопросы?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Орлов Александр Викторович</cp:lastModifiedBy>
  <cp:revision>15</cp:revision>
  <dcterms:created xsi:type="dcterms:W3CDTF">2024-10-06T11:07:05Z</dcterms:created>
  <dcterms:modified xsi:type="dcterms:W3CDTF">2024-10-08T09:20:53Z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2023-09-25T00:00:00Z</vt:filetime>
  </property>
  <property fmtid="{D5CDD505-2E9C-101B-9397-08002B2CF9AE}" pid="3" name="LastSaved">
    <vt:filetime>2024-10-06T00:00:00Z</vt:filetime>
  </property>
</Properties>
</file>